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diagrams/drawing10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51"/>
  </p:notesMasterIdLst>
  <p:handoutMasterIdLst>
    <p:handoutMasterId r:id="rId52"/>
  </p:handoutMasterIdLst>
  <p:sldIdLst>
    <p:sldId id="265" r:id="rId5"/>
    <p:sldId id="307" r:id="rId6"/>
    <p:sldId id="308" r:id="rId7"/>
    <p:sldId id="270" r:id="rId8"/>
    <p:sldId id="325" r:id="rId9"/>
    <p:sldId id="326" r:id="rId10"/>
    <p:sldId id="327" r:id="rId11"/>
    <p:sldId id="297" r:id="rId12"/>
    <p:sldId id="272" r:id="rId13"/>
    <p:sldId id="324" r:id="rId14"/>
    <p:sldId id="274" r:id="rId15"/>
    <p:sldId id="309" r:id="rId16"/>
    <p:sldId id="310" r:id="rId17"/>
    <p:sldId id="341" r:id="rId18"/>
    <p:sldId id="294" r:id="rId19"/>
    <p:sldId id="273" r:id="rId20"/>
    <p:sldId id="275" r:id="rId21"/>
    <p:sldId id="311" r:id="rId22"/>
    <p:sldId id="301" r:id="rId23"/>
    <p:sldId id="300" r:id="rId24"/>
    <p:sldId id="302" r:id="rId25"/>
    <p:sldId id="303" r:id="rId26"/>
    <p:sldId id="304" r:id="rId27"/>
    <p:sldId id="333" r:id="rId28"/>
    <p:sldId id="328" r:id="rId29"/>
    <p:sldId id="305" r:id="rId30"/>
    <p:sldId id="306" r:id="rId31"/>
    <p:sldId id="292" r:id="rId32"/>
    <p:sldId id="338" r:id="rId33"/>
    <p:sldId id="298" r:id="rId34"/>
    <p:sldId id="281" r:id="rId35"/>
    <p:sldId id="282" r:id="rId36"/>
    <p:sldId id="283" r:id="rId37"/>
    <p:sldId id="284" r:id="rId38"/>
    <p:sldId id="331" r:id="rId39"/>
    <p:sldId id="312" r:id="rId40"/>
    <p:sldId id="314" r:id="rId41"/>
    <p:sldId id="329" r:id="rId42"/>
    <p:sldId id="316" r:id="rId43"/>
    <p:sldId id="289" r:id="rId44"/>
    <p:sldId id="317" r:id="rId45"/>
    <p:sldId id="342" r:id="rId46"/>
    <p:sldId id="293" r:id="rId47"/>
    <p:sldId id="334" r:id="rId48"/>
    <p:sldId id="319" r:id="rId49"/>
    <p:sldId id="335" r:id="rId50"/>
  </p:sldIdLst>
  <p:sldSz cx="121920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9755" autoAdjust="0"/>
  </p:normalViewPr>
  <p:slideViewPr>
    <p:cSldViewPr snapToGrid="0">
      <p:cViewPr varScale="1">
        <p:scale>
          <a:sx n="78" d="100"/>
          <a:sy n="78" d="100"/>
        </p:scale>
        <p:origin x="-96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4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Июнь-июль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основных показателей прогноза социально-экономического развития Тоншаевского муниципального округа  на трехлетний период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E174530D-88FE-47A7-A5B9-75B65962373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Август-сентябрь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00E28-BE1F-4C87-9756-B28667B1FFAA}" type="parTrans" cxnId="{385C2D8A-95F9-4294-97A4-7439CC7EDD24}">
      <dgm:prSet/>
      <dgm:spPr/>
      <dgm:t>
        <a:bodyPr/>
        <a:lstStyle/>
        <a:p>
          <a:endParaRPr lang="ru-RU"/>
        </a:p>
      </dgm:t>
    </dgm:pt>
    <dgm:pt modelId="{F0062DDF-5860-45B3-91E6-C15E50CF9FEE}" type="sibTrans" cxnId="{385C2D8A-95F9-4294-97A4-7439CC7EDD24}">
      <dgm:prSet/>
      <dgm:spPr/>
      <dgm:t>
        <a:bodyPr/>
        <a:lstStyle/>
        <a:p>
          <a:endParaRPr lang="ru-RU"/>
        </a:p>
      </dgm:t>
    </dgm:pt>
    <dgm:pt modelId="{DE1312F1-8A1F-4E0B-A403-3931099014E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структурных подразделений администрации Тоншаевского муниципального округа, органов местного самоуправления по подготовке обоснований бюджетных ассигнований и бюджетных заявок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4F7E676-8F1D-4E54-A516-663DE2D7D38D}" type="parTrans" cxnId="{194BF104-8299-4BA5-8E7B-93B6C26BD011}">
      <dgm:prSet/>
      <dgm:spPr/>
      <dgm:t>
        <a:bodyPr/>
        <a:lstStyle/>
        <a:p>
          <a:endParaRPr lang="ru-RU"/>
        </a:p>
      </dgm:t>
    </dgm:pt>
    <dgm:pt modelId="{8236E87B-13CD-42B3-A90D-644AB9D1CD5B}" type="sibTrans" cxnId="{194BF104-8299-4BA5-8E7B-93B6C26BD011}">
      <dgm:prSet/>
      <dgm:spPr/>
      <dgm:t>
        <a:bodyPr/>
        <a:lstStyle/>
        <a:p>
          <a:endParaRPr lang="ru-RU"/>
        </a:p>
      </dgm:t>
    </dgm:pt>
    <dgm:pt modelId="{60B7B381-FBD3-44B4-A239-F1BB07FCA47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проекта бюджета Тоншаевского муниципального округа.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8E860D3-0083-47F9-9125-CB91E9352513}" type="parTrans" cxnId="{FFC4B1F4-A8A3-4BAE-9345-4E9B1FA63F5F}">
      <dgm:prSet/>
      <dgm:spPr/>
      <dgm:t>
        <a:bodyPr/>
        <a:lstStyle/>
        <a:p>
          <a:endParaRPr lang="ru-RU"/>
        </a:p>
      </dgm:t>
    </dgm:pt>
    <dgm:pt modelId="{7907BAD3-10F9-42DF-8E93-306F7FD2DA4F}" type="sibTrans" cxnId="{FFC4B1F4-A8A3-4BAE-9345-4E9B1FA63F5F}">
      <dgm:prSet/>
      <dgm:spPr/>
      <dgm:t>
        <a:bodyPr/>
        <a:lstStyle/>
        <a:p>
          <a:endParaRPr lang="ru-RU"/>
        </a:p>
      </dgm:t>
    </dgm:pt>
    <dgm:pt modelId="{036D7227-E583-4DB0-B712-23677623B0A9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E00CC-6816-4719-94A6-B271D9F20CE4}" type="parTrans" cxnId="{50DB5DA4-E3BA-43CA-915B-2C5778E353C7}">
      <dgm:prSet/>
      <dgm:spPr/>
      <dgm:t>
        <a:bodyPr/>
        <a:lstStyle/>
        <a:p>
          <a:endParaRPr lang="ru-RU"/>
        </a:p>
      </dgm:t>
    </dgm:pt>
    <dgm:pt modelId="{B9A72715-95BD-4299-8FE6-7380952285DB}" type="sibTrans" cxnId="{50DB5DA4-E3BA-43CA-915B-2C5778E353C7}">
      <dgm:prSet/>
      <dgm:spPr/>
      <dgm:t>
        <a:bodyPr/>
        <a:lstStyle/>
        <a:p>
          <a:endParaRPr lang="ru-RU"/>
        </a:p>
      </dgm:t>
    </dgm:pt>
    <dgm:pt modelId="{6930EBCB-2FEA-486B-AD56-747EE2196DB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администрацией Тоншаевского муниципального округа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D3212-0610-441F-8115-1040F382B5F9}" type="parTrans" cxnId="{290D4D24-DBDB-4F56-94C4-B219029ABD7A}">
      <dgm:prSet/>
      <dgm:spPr/>
      <dgm:t>
        <a:bodyPr/>
        <a:lstStyle/>
        <a:p>
          <a:endParaRPr lang="ru-RU"/>
        </a:p>
      </dgm:t>
    </dgm:pt>
    <dgm:pt modelId="{88CAB073-1A87-45BF-9263-94C659E69F6F}" type="sibTrans" cxnId="{290D4D24-DBDB-4F56-94C4-B219029ABD7A}">
      <dgm:prSet/>
      <dgm:spPr/>
      <dgm:t>
        <a:bodyPr/>
        <a:lstStyle/>
        <a:p>
          <a:endParaRPr lang="ru-RU"/>
        </a:p>
      </dgm:t>
    </dgm:pt>
    <dgm:pt modelId="{5EEC53FB-30E8-4510-B383-897FC33C6CA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проекта бюджета в  Совет депутатов Тоншаевского муниципального округа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85A46-A3CD-40B7-8498-7D13455374EA}" type="parTrans" cxnId="{4B1E0CEC-4FE8-4B4A-B53D-9196190F130A}">
      <dgm:prSet/>
      <dgm:spPr/>
      <dgm:t>
        <a:bodyPr/>
        <a:lstStyle/>
        <a:p>
          <a:endParaRPr lang="ru-RU"/>
        </a:p>
      </dgm:t>
    </dgm:pt>
    <dgm:pt modelId="{FE269324-2747-4771-B268-DB361AE8F100}" type="sibTrans" cxnId="{4B1E0CEC-4FE8-4B4A-B53D-9196190F130A}">
      <dgm:prSet/>
      <dgm:spPr/>
      <dgm:t>
        <a:bodyPr/>
        <a:lstStyle/>
        <a:p>
          <a:endParaRPr lang="ru-RU"/>
        </a:p>
      </dgm:t>
    </dgm:pt>
    <dgm:pt modelId="{145021B9-B10E-4760-857B-F428E927145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основных направлений бюджетной  и налоговой политики на трехлетний период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70F6B-E317-4B26-883D-094760D5BCE5}" type="sibTrans" cxnId="{5E3D10A5-1D7D-4FB6-82FF-C3F29793A49A}">
      <dgm:prSet/>
      <dgm:spPr/>
      <dgm:t>
        <a:bodyPr/>
        <a:lstStyle/>
        <a:p>
          <a:endParaRPr lang="ru-RU"/>
        </a:p>
      </dgm:t>
    </dgm:pt>
    <dgm:pt modelId="{FAC1D803-6305-45A2-B6D9-743A35DD6141}" type="parTrans" cxnId="{5E3D10A5-1D7D-4FB6-82FF-C3F29793A49A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3" custScaleY="123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8CEA3-55E0-4B09-998C-DA25F4B13724}" type="pres">
      <dgm:prSet presAssocID="{C1CABB5A-21D4-4327-B549-7361847C74F0}" presName="sp" presStyleCnt="0"/>
      <dgm:spPr/>
    </dgm:pt>
    <dgm:pt modelId="{F60470E2-6781-4C05-A657-81FC028A3DDF}" type="pres">
      <dgm:prSet presAssocID="{E174530D-88FE-47A7-A5B9-75B659623737}" presName="composite" presStyleCnt="0"/>
      <dgm:spPr/>
    </dgm:pt>
    <dgm:pt modelId="{9FD4CF9C-0B18-4490-B109-E41CB2EB37A4}" type="pres">
      <dgm:prSet presAssocID="{E174530D-88FE-47A7-A5B9-75B65962373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28E0-472B-4A74-9CBB-B2E294B2378C}" type="pres">
      <dgm:prSet presAssocID="{E174530D-88FE-47A7-A5B9-75B65962373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BDCE3-9384-410B-A9E6-C4CF1B113EE2}" type="pres">
      <dgm:prSet presAssocID="{F0062DDF-5860-45B3-91E6-C15E50CF9FEE}" presName="sp" presStyleCnt="0"/>
      <dgm:spPr/>
    </dgm:pt>
    <dgm:pt modelId="{6B0431FD-02BF-4B12-9D53-D413EF86FFEC}" type="pres">
      <dgm:prSet presAssocID="{036D7227-E583-4DB0-B712-23677623B0A9}" presName="composite" presStyleCnt="0"/>
      <dgm:spPr/>
    </dgm:pt>
    <dgm:pt modelId="{334DC0AE-39C2-4BEE-9E3F-4748E036524C}" type="pres">
      <dgm:prSet presAssocID="{036D7227-E583-4DB0-B712-23677623B0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9F7E2-42B6-4DDE-9792-9A413B27FBF3}" type="pres">
      <dgm:prSet presAssocID="{036D7227-E583-4DB0-B712-23677623B0A9}" presName="descendantText" presStyleLbl="alignAcc1" presStyleIdx="2" presStyleCnt="3" custLinFactNeighborY="10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68FFC-7A82-4BC2-B1CF-01E9D3BDC9DD}" type="presOf" srcId="{E174530D-88FE-47A7-A5B9-75B659623737}" destId="{9FD4CF9C-0B18-4490-B109-E41CB2EB37A4}" srcOrd="0" destOrd="0" presId="urn:microsoft.com/office/officeart/2005/8/layout/chevron2"/>
    <dgm:cxn modelId="{50DB5DA4-E3BA-43CA-915B-2C5778E353C7}" srcId="{F98E0647-1508-4258-9899-083A2CC6824E}" destId="{036D7227-E583-4DB0-B712-23677623B0A9}" srcOrd="2" destOrd="0" parTransId="{FD7E00CC-6816-4719-94A6-B271D9F20CE4}" sibTransId="{B9A72715-95BD-4299-8FE6-7380952285DB}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4B1E0CEC-4FE8-4B4A-B53D-9196190F130A}" srcId="{036D7227-E583-4DB0-B712-23677623B0A9}" destId="{5EEC53FB-30E8-4510-B383-897FC33C6CA5}" srcOrd="1" destOrd="0" parTransId="{3EB85A46-A3CD-40B7-8498-7D13455374EA}" sibTransId="{FE269324-2747-4771-B268-DB361AE8F100}"/>
    <dgm:cxn modelId="{386A23DC-04B4-4D57-885C-183300262B82}" type="presOf" srcId="{A8A2D356-6385-41EE-81C6-ED0B7A798EFC}" destId="{B1FF6FBA-5B4B-4F0C-A9E3-7068FB0712D3}" srcOrd="0" destOrd="0" presId="urn:microsoft.com/office/officeart/2005/8/layout/chevron2"/>
    <dgm:cxn modelId="{9542CE50-F945-4823-89CB-AEF08FF47A51}" type="presOf" srcId="{F98E0647-1508-4258-9899-083A2CC6824E}" destId="{A70001E4-65D0-41F3-A8FE-1BACA712EA9D}" srcOrd="0" destOrd="0" presId="urn:microsoft.com/office/officeart/2005/8/layout/chevron2"/>
    <dgm:cxn modelId="{290D4D24-DBDB-4F56-94C4-B219029ABD7A}" srcId="{036D7227-E583-4DB0-B712-23677623B0A9}" destId="{6930EBCB-2FEA-486B-AD56-747EE2196DB1}" srcOrd="0" destOrd="0" parTransId="{199D3212-0610-441F-8115-1040F382B5F9}" sibTransId="{88CAB073-1A87-45BF-9263-94C659E69F6F}"/>
    <dgm:cxn modelId="{EEA2647B-BEC3-4B7C-9916-82CFF755C3CE}" type="presOf" srcId="{E7A7FB1F-D6E2-41F1-88F0-DF68ABA8E1C0}" destId="{D80BA84C-6447-4164-BC89-803FC8730CB1}" srcOrd="0" destOrd="0" presId="urn:microsoft.com/office/officeart/2005/8/layout/chevron2"/>
    <dgm:cxn modelId="{5E3D10A5-1D7D-4FB6-82FF-C3F29793A49A}" srcId="{E7A7FB1F-D6E2-41F1-88F0-DF68ABA8E1C0}" destId="{145021B9-B10E-4760-857B-F428E927145B}" srcOrd="1" destOrd="0" parTransId="{FAC1D803-6305-45A2-B6D9-743A35DD6141}" sibTransId="{C8E70F6B-E317-4B26-883D-094760D5BCE5}"/>
    <dgm:cxn modelId="{668DC0C8-FDAE-4F76-8726-1465787C0E75}" type="presOf" srcId="{5EEC53FB-30E8-4510-B383-897FC33C6CA5}" destId="{8329F7E2-42B6-4DDE-9792-9A413B27FBF3}" srcOrd="0" destOrd="1" presId="urn:microsoft.com/office/officeart/2005/8/layout/chevron2"/>
    <dgm:cxn modelId="{D287CAA4-203F-4616-A7BC-254CD7DB33DC}" type="presOf" srcId="{036D7227-E583-4DB0-B712-23677623B0A9}" destId="{334DC0AE-39C2-4BEE-9E3F-4748E036524C}" srcOrd="0" destOrd="0" presId="urn:microsoft.com/office/officeart/2005/8/layout/chevron2"/>
    <dgm:cxn modelId="{194BF104-8299-4BA5-8E7B-93B6C26BD011}" srcId="{E174530D-88FE-47A7-A5B9-75B659623737}" destId="{DE1312F1-8A1F-4E0B-A403-3931099014EC}" srcOrd="0" destOrd="0" parTransId="{E4F7E676-8F1D-4E54-A516-663DE2D7D38D}" sibTransId="{8236E87B-13CD-42B3-A90D-644AB9D1CD5B}"/>
    <dgm:cxn modelId="{6EE24118-7DBA-4AFD-9A32-EFEFC48A502D}" type="presOf" srcId="{6930EBCB-2FEA-486B-AD56-747EE2196DB1}" destId="{8329F7E2-42B6-4DDE-9792-9A413B27FBF3}" srcOrd="0" destOrd="0" presId="urn:microsoft.com/office/officeart/2005/8/layout/chevron2"/>
    <dgm:cxn modelId="{385C2D8A-95F9-4294-97A4-7439CC7EDD24}" srcId="{F98E0647-1508-4258-9899-083A2CC6824E}" destId="{E174530D-88FE-47A7-A5B9-75B659623737}" srcOrd="1" destOrd="0" parTransId="{77D00E28-BE1F-4C87-9756-B28667B1FFAA}" sibTransId="{F0062DDF-5860-45B3-91E6-C15E50CF9FEE}"/>
    <dgm:cxn modelId="{171C076B-27A2-4C3C-8E1B-270DC6C6CEB3}" type="presOf" srcId="{60B7B381-FBD3-44B4-A239-F1BB07FCA47A}" destId="{9B8328E0-472B-4A74-9CBB-B2E294B2378C}" srcOrd="0" destOrd="1" presId="urn:microsoft.com/office/officeart/2005/8/layout/chevron2"/>
    <dgm:cxn modelId="{018339C4-F06C-4D16-942B-F37998571650}" type="presOf" srcId="{DE1312F1-8A1F-4E0B-A403-3931099014EC}" destId="{9B8328E0-472B-4A74-9CBB-B2E294B2378C}" srcOrd="0" destOrd="0" presId="urn:microsoft.com/office/officeart/2005/8/layout/chevron2"/>
    <dgm:cxn modelId="{FFC4B1F4-A8A3-4BAE-9345-4E9B1FA63F5F}" srcId="{E174530D-88FE-47A7-A5B9-75B659623737}" destId="{60B7B381-FBD3-44B4-A239-F1BB07FCA47A}" srcOrd="1" destOrd="0" parTransId="{08E860D3-0083-47F9-9125-CB91E9352513}" sibTransId="{7907BAD3-10F9-42DF-8E93-306F7FD2DA4F}"/>
    <dgm:cxn modelId="{582ADD02-A18A-4410-9D53-920E786ACD08}" type="presOf" srcId="{145021B9-B10E-4760-857B-F428E927145B}" destId="{B1FF6FBA-5B4B-4F0C-A9E3-7068FB0712D3}" srcOrd="0" destOrd="1" presId="urn:microsoft.com/office/officeart/2005/8/layout/chevron2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F92B4C2C-7D3E-49D2-B06A-2D036F2296D0}" type="presParOf" srcId="{A70001E4-65D0-41F3-A8FE-1BACA712EA9D}" destId="{3C4D7145-DD4E-41C9-BBA8-11A4C5E6350A}" srcOrd="0" destOrd="0" presId="urn:microsoft.com/office/officeart/2005/8/layout/chevron2"/>
    <dgm:cxn modelId="{CBEB16E8-FA93-40BE-90EA-B1E4818EEBB0}" type="presParOf" srcId="{3C4D7145-DD4E-41C9-BBA8-11A4C5E6350A}" destId="{D80BA84C-6447-4164-BC89-803FC8730CB1}" srcOrd="0" destOrd="0" presId="urn:microsoft.com/office/officeart/2005/8/layout/chevron2"/>
    <dgm:cxn modelId="{D6316F48-97E6-4080-9172-B80E99C8DD70}" type="presParOf" srcId="{3C4D7145-DD4E-41C9-BBA8-11A4C5E6350A}" destId="{B1FF6FBA-5B4B-4F0C-A9E3-7068FB0712D3}" srcOrd="1" destOrd="0" presId="urn:microsoft.com/office/officeart/2005/8/layout/chevron2"/>
    <dgm:cxn modelId="{16E17EE9-892A-47AD-B3B4-B2957451C671}" type="presParOf" srcId="{A70001E4-65D0-41F3-A8FE-1BACA712EA9D}" destId="{CAA8CEA3-55E0-4B09-998C-DA25F4B13724}" srcOrd="1" destOrd="0" presId="urn:microsoft.com/office/officeart/2005/8/layout/chevron2"/>
    <dgm:cxn modelId="{0B6B7AA2-FFA0-4E26-917A-AF0413F16664}" type="presParOf" srcId="{A70001E4-65D0-41F3-A8FE-1BACA712EA9D}" destId="{F60470E2-6781-4C05-A657-81FC028A3DDF}" srcOrd="2" destOrd="0" presId="urn:microsoft.com/office/officeart/2005/8/layout/chevron2"/>
    <dgm:cxn modelId="{3F54C7C5-793A-4D5B-B268-F45CD9706C5F}" type="presParOf" srcId="{F60470E2-6781-4C05-A657-81FC028A3DDF}" destId="{9FD4CF9C-0B18-4490-B109-E41CB2EB37A4}" srcOrd="0" destOrd="0" presId="urn:microsoft.com/office/officeart/2005/8/layout/chevron2"/>
    <dgm:cxn modelId="{33C61B1D-8690-45EF-92F4-93FCA83AF8B6}" type="presParOf" srcId="{F60470E2-6781-4C05-A657-81FC028A3DDF}" destId="{9B8328E0-472B-4A74-9CBB-B2E294B2378C}" srcOrd="1" destOrd="0" presId="urn:microsoft.com/office/officeart/2005/8/layout/chevron2"/>
    <dgm:cxn modelId="{4E0E44E7-FE71-4605-94A6-CF3BC8D93D33}" type="presParOf" srcId="{A70001E4-65D0-41F3-A8FE-1BACA712EA9D}" destId="{D34BDCE3-9384-410B-A9E6-C4CF1B113EE2}" srcOrd="3" destOrd="0" presId="urn:microsoft.com/office/officeart/2005/8/layout/chevron2"/>
    <dgm:cxn modelId="{F65E95CC-45B7-4979-8492-342188064E5E}" type="presParOf" srcId="{A70001E4-65D0-41F3-A8FE-1BACA712EA9D}" destId="{6B0431FD-02BF-4B12-9D53-D413EF86FFEC}" srcOrd="4" destOrd="0" presId="urn:microsoft.com/office/officeart/2005/8/layout/chevron2"/>
    <dgm:cxn modelId="{3A55B933-F4D0-414B-ACCE-2802F1E414FA}" type="presParOf" srcId="{6B0431FD-02BF-4B12-9D53-D413EF86FFEC}" destId="{334DC0AE-39C2-4BEE-9E3F-4748E036524C}" srcOrd="0" destOrd="0" presId="urn:microsoft.com/office/officeart/2005/8/layout/chevron2"/>
    <dgm:cxn modelId="{389B753E-9C1B-4ACA-870B-4F52E1B1CCF3}" type="presParOf" srcId="{6B0431FD-02BF-4B12-9D53-D413EF86FFEC}" destId="{8329F7E2-42B6-4DDE-9792-9A413B27FB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01.01.2024г.</a:t>
          </a:r>
        </a:p>
        <a:p>
          <a:r>
            <a:rPr lang="ru-RU" sz="1200" dirty="0" smtClean="0"/>
            <a:t>0,0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EFD18ED-9BDB-4FF4-9B69-CB22F7F936F2}" type="presOf" srcId="{BAFB2B4E-080B-4CC8-8B3B-39ECCE942D22}" destId="{8A9D7CB1-B6B2-42BF-B043-ADF1C5BEE41A}" srcOrd="0" destOrd="0" presId="urn:microsoft.com/office/officeart/2005/8/layout/hierarchy1"/>
    <dgm:cxn modelId="{18571C26-989F-40C3-9FD0-FC19C5416E9E}" type="presOf" srcId="{3E37891B-7E34-473F-B5EE-669928D9B5A6}" destId="{BF3F7BB0-58D3-4009-B70C-3C4739A5EA26}" srcOrd="0" destOrd="0" presId="urn:microsoft.com/office/officeart/2005/8/layout/hierarchy1"/>
    <dgm:cxn modelId="{18B4D2AE-3B2F-48C6-96AF-9B64C410ACDF}" type="presOf" srcId="{B51B600F-A9B8-487E-8F64-62E4935F9890}" destId="{9C7753FC-881D-4807-9196-A6AA45F75C92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0746A091-8929-47CA-8676-647D7FF4DEAE}" type="presOf" srcId="{604725C7-6DC8-4339-980E-09CDCF87D75C}" destId="{4B0FB33F-377F-474F-9F27-D7626347C3A9}" srcOrd="0" destOrd="0" presId="urn:microsoft.com/office/officeart/2005/8/layout/hierarchy1"/>
    <dgm:cxn modelId="{76B733A1-8975-4084-93D3-8514E8D1E971}" type="presOf" srcId="{D4D81FD6-6615-42F4-AA69-4223FEDE9025}" destId="{AB7CBD09-0D67-4C22-83F5-ADF67AD72C14}" srcOrd="0" destOrd="0" presId="urn:microsoft.com/office/officeart/2005/8/layout/hierarchy1"/>
    <dgm:cxn modelId="{C76D3106-5E8C-49B7-B4BF-7F7889FEEBB9}" type="presOf" srcId="{8CCFABD8-6394-4A51-ABF5-59A7F45C1391}" destId="{4A6C4A14-392A-4F36-B41B-819B0DB4EB78}" srcOrd="0" destOrd="0" presId="urn:microsoft.com/office/officeart/2005/8/layout/hierarchy1"/>
    <dgm:cxn modelId="{79A66AD5-DCD5-41C9-B66E-D7D92B2DF214}" type="presParOf" srcId="{8A9D7CB1-B6B2-42BF-B043-ADF1C5BEE41A}" destId="{4DC3E8D1-C231-4A4D-917C-38B43682E58B}" srcOrd="0" destOrd="0" presId="urn:microsoft.com/office/officeart/2005/8/layout/hierarchy1"/>
    <dgm:cxn modelId="{8085EE2C-E945-40C4-8242-4525CCEFA762}" type="presParOf" srcId="{4DC3E8D1-C231-4A4D-917C-38B43682E58B}" destId="{296F9EAE-A02C-4A9A-930F-1CACA7AD5C6D}" srcOrd="0" destOrd="0" presId="urn:microsoft.com/office/officeart/2005/8/layout/hierarchy1"/>
    <dgm:cxn modelId="{D7065AAB-D89E-4796-810C-82F5DEA2EA1C}" type="presParOf" srcId="{296F9EAE-A02C-4A9A-930F-1CACA7AD5C6D}" destId="{65F8D749-9F3F-4F42-8516-FD61BA029C40}" srcOrd="0" destOrd="0" presId="urn:microsoft.com/office/officeart/2005/8/layout/hierarchy1"/>
    <dgm:cxn modelId="{39B65FDD-3EDC-4B37-AF4A-DEB4C11F8A79}" type="presParOf" srcId="{296F9EAE-A02C-4A9A-930F-1CACA7AD5C6D}" destId="{9C7753FC-881D-4807-9196-A6AA45F75C92}" srcOrd="1" destOrd="0" presId="urn:microsoft.com/office/officeart/2005/8/layout/hierarchy1"/>
    <dgm:cxn modelId="{543A6551-39A8-496F-AB0A-3A195CFA4FC5}" type="presParOf" srcId="{4DC3E8D1-C231-4A4D-917C-38B43682E58B}" destId="{1E3CA534-0259-4EC2-A248-3989B9EE3587}" srcOrd="1" destOrd="0" presId="urn:microsoft.com/office/officeart/2005/8/layout/hierarchy1"/>
    <dgm:cxn modelId="{4829A679-6CE3-472C-A73B-2AAA96BB2A87}" type="presParOf" srcId="{1E3CA534-0259-4EC2-A248-3989B9EE3587}" destId="{4A6C4A14-392A-4F36-B41B-819B0DB4EB78}" srcOrd="0" destOrd="0" presId="urn:microsoft.com/office/officeart/2005/8/layout/hierarchy1"/>
    <dgm:cxn modelId="{537753FD-02CE-4040-8204-4A8A1F9022D0}" type="presParOf" srcId="{1E3CA534-0259-4EC2-A248-3989B9EE3587}" destId="{F207F0AE-1968-4E0A-9C1A-68732305D5BA}" srcOrd="1" destOrd="0" presId="urn:microsoft.com/office/officeart/2005/8/layout/hierarchy1"/>
    <dgm:cxn modelId="{5DECF000-2F80-42A5-8949-A7529D69C346}" type="presParOf" srcId="{F207F0AE-1968-4E0A-9C1A-68732305D5BA}" destId="{1F6E1A69-1B12-49C8-BA59-8C688C4D8D92}" srcOrd="0" destOrd="0" presId="urn:microsoft.com/office/officeart/2005/8/layout/hierarchy1"/>
    <dgm:cxn modelId="{DD27AB46-5025-4264-BF2D-8F1D335AD1B4}" type="presParOf" srcId="{1F6E1A69-1B12-49C8-BA59-8C688C4D8D92}" destId="{81EA338B-156B-4039-ACCA-D65E54F5F9CD}" srcOrd="0" destOrd="0" presId="urn:microsoft.com/office/officeart/2005/8/layout/hierarchy1"/>
    <dgm:cxn modelId="{8625C024-3664-4CCE-81BA-BD03527B7A7B}" type="presParOf" srcId="{1F6E1A69-1B12-49C8-BA59-8C688C4D8D92}" destId="{AB7CBD09-0D67-4C22-83F5-ADF67AD72C14}" srcOrd="1" destOrd="0" presId="urn:microsoft.com/office/officeart/2005/8/layout/hierarchy1"/>
    <dgm:cxn modelId="{0E4A31B7-29F7-49B2-99B2-3FD8978851C0}" type="presParOf" srcId="{F207F0AE-1968-4E0A-9C1A-68732305D5BA}" destId="{97523248-4841-4BFD-8136-443ED057A844}" srcOrd="1" destOrd="0" presId="urn:microsoft.com/office/officeart/2005/8/layout/hierarchy1"/>
    <dgm:cxn modelId="{D76657D5-D383-4C20-9322-C79C7072048D}" type="presParOf" srcId="{1E3CA534-0259-4EC2-A248-3989B9EE3587}" destId="{BF3F7BB0-58D3-4009-B70C-3C4739A5EA26}" srcOrd="2" destOrd="0" presId="urn:microsoft.com/office/officeart/2005/8/layout/hierarchy1"/>
    <dgm:cxn modelId="{FB72AD1B-5D5A-4211-B209-AEC5493B4429}" type="presParOf" srcId="{1E3CA534-0259-4EC2-A248-3989B9EE3587}" destId="{EDEE11D8-AC70-4573-8A98-CBAB055E1BDD}" srcOrd="3" destOrd="0" presId="urn:microsoft.com/office/officeart/2005/8/layout/hierarchy1"/>
    <dgm:cxn modelId="{44FC3AB7-5B08-4413-935F-671DF5A8DC1E}" type="presParOf" srcId="{EDEE11D8-AC70-4573-8A98-CBAB055E1BDD}" destId="{C07D777F-624F-4A81-9256-383B023D50B7}" srcOrd="0" destOrd="0" presId="urn:microsoft.com/office/officeart/2005/8/layout/hierarchy1"/>
    <dgm:cxn modelId="{E20D9B11-708E-446E-A8D0-2148ED10F136}" type="presParOf" srcId="{C07D777F-624F-4A81-9256-383B023D50B7}" destId="{C02414B1-E6D4-46AF-AA94-CDAE12E1F896}" srcOrd="0" destOrd="0" presId="urn:microsoft.com/office/officeart/2005/8/layout/hierarchy1"/>
    <dgm:cxn modelId="{50E5E26A-6245-4687-82CC-8DC73A523916}" type="presParOf" srcId="{C07D777F-624F-4A81-9256-383B023D50B7}" destId="{4B0FB33F-377F-474F-9F27-D7626347C3A9}" srcOrd="1" destOrd="0" presId="urn:microsoft.com/office/officeart/2005/8/layout/hierarchy1"/>
    <dgm:cxn modelId="{D32A06AE-FA12-4A85-88DE-47FE72D96A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Ноябрь-декабрь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заседаниях комиссией Совета депутатов собрания Тоншаевского муниципального округа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49FDCF62-DC79-41AB-8221-AEF0E474B60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бюджета Тоншаевского муниципального округа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38FB6-8FC4-4657-9D18-FA4FA9358AA0}" type="parTrans" cxnId="{53B934C5-25CC-4BFB-87A4-77A9BAE3A35D}">
      <dgm:prSet/>
      <dgm:spPr/>
      <dgm:t>
        <a:bodyPr/>
        <a:lstStyle/>
        <a:p>
          <a:endParaRPr lang="ru-RU"/>
        </a:p>
      </dgm:t>
    </dgm:pt>
    <dgm:pt modelId="{131ADD98-4B0A-4894-8297-0B050B959186}" type="sibTrans" cxnId="{53B934C5-25CC-4BFB-87A4-77A9BAE3A35D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1" custScaleX="941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1" custScaleX="100894" custScaleY="123539" custLinFactNeighborX="-285" custLinFactNeighborY="18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5110D7-8EF2-4540-AA41-84DC37394827}" type="presOf" srcId="{F98E0647-1508-4258-9899-083A2CC6824E}" destId="{A70001E4-65D0-41F3-A8FE-1BACA712EA9D}" srcOrd="0" destOrd="0" presId="urn:microsoft.com/office/officeart/2005/8/layout/chevron2"/>
    <dgm:cxn modelId="{53B934C5-25CC-4BFB-87A4-77A9BAE3A35D}" srcId="{E7A7FB1F-D6E2-41F1-88F0-DF68ABA8E1C0}" destId="{49FDCF62-DC79-41AB-8221-AEF0E474B602}" srcOrd="1" destOrd="0" parTransId="{1C738FB6-8FC4-4657-9D18-FA4FA9358AA0}" sibTransId="{131ADD98-4B0A-4894-8297-0B050B959186}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621B6D53-71F9-4A35-89DC-579E97F1A527}" type="presOf" srcId="{A8A2D356-6385-41EE-81C6-ED0B7A798EFC}" destId="{B1FF6FBA-5B4B-4F0C-A9E3-7068FB0712D3}" srcOrd="0" destOrd="0" presId="urn:microsoft.com/office/officeart/2005/8/layout/chevron2"/>
    <dgm:cxn modelId="{C85C2CE7-4D9D-4A06-A18C-E726F9365FD0}" type="presOf" srcId="{49FDCF62-DC79-41AB-8221-AEF0E474B602}" destId="{B1FF6FBA-5B4B-4F0C-A9E3-7068FB0712D3}" srcOrd="0" destOrd="1" presId="urn:microsoft.com/office/officeart/2005/8/layout/chevron2"/>
    <dgm:cxn modelId="{0AA65E2A-ED5D-4B6A-8647-AA1E04CA6FA1}" type="presOf" srcId="{E7A7FB1F-D6E2-41F1-88F0-DF68ABA8E1C0}" destId="{D80BA84C-6447-4164-BC89-803FC8730CB1}" srcOrd="0" destOrd="0" presId="urn:microsoft.com/office/officeart/2005/8/layout/chevron2"/>
    <dgm:cxn modelId="{CCABE166-920C-40D3-8DD2-7AAC44F10540}" type="presParOf" srcId="{A70001E4-65D0-41F3-A8FE-1BACA712EA9D}" destId="{3C4D7145-DD4E-41C9-BBA8-11A4C5E6350A}" srcOrd="0" destOrd="0" presId="urn:microsoft.com/office/officeart/2005/8/layout/chevron2"/>
    <dgm:cxn modelId="{F9420BB2-DC17-4240-99CD-6ACFAB07668E}" type="presParOf" srcId="{3C4D7145-DD4E-41C9-BBA8-11A4C5E6350A}" destId="{D80BA84C-6447-4164-BC89-803FC8730CB1}" srcOrd="0" destOrd="0" presId="urn:microsoft.com/office/officeart/2005/8/layout/chevron2"/>
    <dgm:cxn modelId="{36A1F76D-AE4D-4841-AA8F-5B28DE9E4DCC}" type="presParOf" srcId="{3C4D7145-DD4E-41C9-BBA8-11A4C5E6350A}" destId="{B1FF6FBA-5B4B-4F0C-A9E3-7068FB0712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D4FBEC-7685-49CA-B1C1-9AC873FAF728}" type="doc">
      <dgm:prSet loTypeId="urn:microsoft.com/office/officeart/2005/8/layout/radial4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155B0D70-C4F3-45E1-A559-20A85B465BD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Расходы бюджета</a:t>
          </a:r>
          <a:endParaRPr lang="ru-RU" dirty="0"/>
        </a:p>
      </dgm:t>
    </dgm:pt>
    <dgm:pt modelId="{9AB0AC3C-4019-4B8F-97C9-0138BF8FD7EE}" type="parTrans" cxnId="{E94DB72C-48E5-4125-9891-C168823F6273}">
      <dgm:prSet/>
      <dgm:spPr/>
      <dgm:t>
        <a:bodyPr/>
        <a:lstStyle/>
        <a:p>
          <a:endParaRPr lang="ru-RU"/>
        </a:p>
      </dgm:t>
    </dgm:pt>
    <dgm:pt modelId="{44A29882-4907-430C-8E6B-9379804FF31D}" type="sibTrans" cxnId="{E94DB72C-48E5-4125-9891-C168823F6273}">
      <dgm:prSet/>
      <dgm:spPr/>
      <dgm:t>
        <a:bodyPr/>
        <a:lstStyle/>
        <a:p>
          <a:endParaRPr lang="ru-RU"/>
        </a:p>
      </dgm:t>
    </dgm:pt>
    <dgm:pt modelId="{3F811B77-02E4-4578-923C-BD128A0941F1}">
      <dgm:prSet phldrT="[Текст]"/>
      <dgm:spPr/>
      <dgm:t>
        <a:bodyPr/>
        <a:lstStyle/>
        <a:p>
          <a:r>
            <a:rPr lang="ru-RU" dirty="0" smtClean="0"/>
            <a:t>По функциям государства</a:t>
          </a:r>
          <a:endParaRPr lang="ru-RU" dirty="0"/>
        </a:p>
      </dgm:t>
    </dgm:pt>
    <dgm:pt modelId="{55434148-0597-4AC7-8A41-AADC5206AD22}" type="parTrans" cxnId="{EC0D4B75-C3F7-470C-B5EE-F07B47D8177C}">
      <dgm:prSet/>
      <dgm:spPr/>
      <dgm:t>
        <a:bodyPr/>
        <a:lstStyle/>
        <a:p>
          <a:endParaRPr lang="ru-RU"/>
        </a:p>
      </dgm:t>
    </dgm:pt>
    <dgm:pt modelId="{3E1F1DEE-48F8-4F49-9A59-5C3138A48293}" type="sibTrans" cxnId="{EC0D4B75-C3F7-470C-B5EE-F07B47D8177C}">
      <dgm:prSet/>
      <dgm:spPr/>
      <dgm:t>
        <a:bodyPr/>
        <a:lstStyle/>
        <a:p>
          <a:endParaRPr lang="ru-RU"/>
        </a:p>
      </dgm:t>
    </dgm:pt>
    <dgm:pt modelId="{5B646462-A818-44B2-B931-5B50BAA395A4}">
      <dgm:prSet phldrT="[Текст]"/>
      <dgm:spPr/>
      <dgm:t>
        <a:bodyPr/>
        <a:lstStyle/>
        <a:p>
          <a:r>
            <a:rPr lang="ru-RU" dirty="0" smtClean="0"/>
            <a:t>По ведомствам</a:t>
          </a:r>
          <a:endParaRPr lang="ru-RU" dirty="0"/>
        </a:p>
      </dgm:t>
    </dgm:pt>
    <dgm:pt modelId="{1167E876-AC87-4D4A-A152-AAF0D26FC7B4}" type="parTrans" cxnId="{DF888968-2655-4CD7-AC4F-8F8C9E21EDD7}">
      <dgm:prSet/>
      <dgm:spPr/>
      <dgm:t>
        <a:bodyPr/>
        <a:lstStyle/>
        <a:p>
          <a:endParaRPr lang="ru-RU"/>
        </a:p>
      </dgm:t>
    </dgm:pt>
    <dgm:pt modelId="{648AA75F-0678-4264-A536-B58FAE0A010C}" type="sibTrans" cxnId="{DF888968-2655-4CD7-AC4F-8F8C9E21EDD7}">
      <dgm:prSet/>
      <dgm:spPr/>
      <dgm:t>
        <a:bodyPr/>
        <a:lstStyle/>
        <a:p>
          <a:endParaRPr lang="ru-RU"/>
        </a:p>
      </dgm:t>
    </dgm:pt>
    <dgm:pt modelId="{33DAFCF0-595F-40E0-AFDA-8D9BB779D448}">
      <dgm:prSet phldrT="[Текст]"/>
      <dgm:spPr/>
      <dgm:t>
        <a:bodyPr/>
        <a:lstStyle/>
        <a:p>
          <a:r>
            <a:rPr lang="ru-RU" dirty="0" smtClean="0"/>
            <a:t>По муниципальным программам</a:t>
          </a:r>
          <a:endParaRPr lang="ru-RU" dirty="0"/>
        </a:p>
      </dgm:t>
    </dgm:pt>
    <dgm:pt modelId="{FE1D9B7F-FE31-4823-811F-0E73E3F52EFD}" type="parTrans" cxnId="{36D97AA9-18DC-4DA4-8490-7738A50EBDCF}">
      <dgm:prSet/>
      <dgm:spPr/>
      <dgm:t>
        <a:bodyPr/>
        <a:lstStyle/>
        <a:p>
          <a:endParaRPr lang="ru-RU"/>
        </a:p>
      </dgm:t>
    </dgm:pt>
    <dgm:pt modelId="{B6F9C807-92D1-4E17-8520-2BCF4DDC4BDE}" type="sibTrans" cxnId="{36D97AA9-18DC-4DA4-8490-7738A50EBDCF}">
      <dgm:prSet/>
      <dgm:spPr/>
      <dgm:t>
        <a:bodyPr/>
        <a:lstStyle/>
        <a:p>
          <a:endParaRPr lang="ru-RU"/>
        </a:p>
      </dgm:t>
    </dgm:pt>
    <dgm:pt modelId="{25BC0311-E0B2-4E4F-AF52-A68DE0603573}">
      <dgm:prSet phldrT="[Текст]"/>
      <dgm:spPr/>
      <dgm:t>
        <a:bodyPr/>
        <a:lstStyle/>
        <a:p>
          <a:endParaRPr lang="ru-RU"/>
        </a:p>
      </dgm:t>
    </dgm:pt>
    <dgm:pt modelId="{2FB036AF-EB2F-4E82-A067-B13AA2042012}" type="parTrans" cxnId="{8A4B33C1-6897-414D-B02B-80480D02CC8B}">
      <dgm:prSet/>
      <dgm:spPr/>
      <dgm:t>
        <a:bodyPr/>
        <a:lstStyle/>
        <a:p>
          <a:endParaRPr lang="ru-RU"/>
        </a:p>
      </dgm:t>
    </dgm:pt>
    <dgm:pt modelId="{63AABEA6-4BC0-4597-84D0-E00F1F9E7235}" type="sibTrans" cxnId="{8A4B33C1-6897-414D-B02B-80480D02CC8B}">
      <dgm:prSet/>
      <dgm:spPr/>
      <dgm:t>
        <a:bodyPr/>
        <a:lstStyle/>
        <a:p>
          <a:endParaRPr lang="ru-RU"/>
        </a:p>
      </dgm:t>
    </dgm:pt>
    <dgm:pt modelId="{5A47135C-6BE1-4A0C-8E71-FBD1B28FBFD7}">
      <dgm:prSet phldrT="[Текст]"/>
      <dgm:spPr/>
      <dgm:t>
        <a:bodyPr/>
        <a:lstStyle/>
        <a:p>
          <a:endParaRPr lang="ru-RU"/>
        </a:p>
      </dgm:t>
    </dgm:pt>
    <dgm:pt modelId="{8A1EA151-ED9A-4700-BDE7-A08F37CA719F}" type="parTrans" cxnId="{ABD21C5A-06DF-4344-8F66-72ED40A46E3F}">
      <dgm:prSet/>
      <dgm:spPr/>
      <dgm:t>
        <a:bodyPr/>
        <a:lstStyle/>
        <a:p>
          <a:endParaRPr lang="ru-RU"/>
        </a:p>
      </dgm:t>
    </dgm:pt>
    <dgm:pt modelId="{2774164C-C789-462F-A25A-EC9F5BE2EE5C}" type="sibTrans" cxnId="{ABD21C5A-06DF-4344-8F66-72ED40A46E3F}">
      <dgm:prSet/>
      <dgm:spPr/>
      <dgm:t>
        <a:bodyPr/>
        <a:lstStyle/>
        <a:p>
          <a:endParaRPr lang="ru-RU"/>
        </a:p>
      </dgm:t>
    </dgm:pt>
    <dgm:pt modelId="{37FF92C4-F861-4651-94C4-0659D2C4157B}">
      <dgm:prSet/>
      <dgm:spPr/>
      <dgm:t>
        <a:bodyPr/>
        <a:lstStyle/>
        <a:p>
          <a:endParaRPr lang="ru-RU"/>
        </a:p>
      </dgm:t>
    </dgm:pt>
    <dgm:pt modelId="{1E127964-199B-454A-8431-B7D3D20A2E6E}" type="parTrans" cxnId="{742450C9-11F2-47B3-BFFA-BD82AD9E6301}">
      <dgm:prSet/>
      <dgm:spPr/>
      <dgm:t>
        <a:bodyPr/>
        <a:lstStyle/>
        <a:p>
          <a:endParaRPr lang="ru-RU"/>
        </a:p>
      </dgm:t>
    </dgm:pt>
    <dgm:pt modelId="{5F61FD23-F969-4E7D-84E2-D1E52317B2F0}" type="sibTrans" cxnId="{742450C9-11F2-47B3-BFFA-BD82AD9E6301}">
      <dgm:prSet/>
      <dgm:spPr/>
      <dgm:t>
        <a:bodyPr/>
        <a:lstStyle/>
        <a:p>
          <a:endParaRPr lang="ru-RU"/>
        </a:p>
      </dgm:t>
    </dgm:pt>
    <dgm:pt modelId="{8E6B01E2-28E3-45E7-A75E-50DC86FB92F8}" type="pres">
      <dgm:prSet presAssocID="{E3D4FBEC-7685-49CA-B1C1-9AC873FAF7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E766BB-5DDF-41EA-B8FD-C032EE52F1D1}" type="pres">
      <dgm:prSet presAssocID="{155B0D70-C4F3-45E1-A559-20A85B465BD3}" presName="centerShape" presStyleLbl="node0" presStyleIdx="0" presStyleCnt="1"/>
      <dgm:spPr/>
      <dgm:t>
        <a:bodyPr/>
        <a:lstStyle/>
        <a:p>
          <a:endParaRPr lang="ru-RU"/>
        </a:p>
      </dgm:t>
    </dgm:pt>
    <dgm:pt modelId="{73EBCB94-89EA-4546-839E-ECA28C276DB0}" type="pres">
      <dgm:prSet presAssocID="{55434148-0597-4AC7-8A41-AADC5206AD2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35D1BB70-E174-4E3B-BF89-369B660D5386}" type="pres">
      <dgm:prSet presAssocID="{3F811B77-02E4-4578-923C-BD128A0941F1}" presName="node" presStyleLbl="node1" presStyleIdx="0" presStyleCnt="3" custRadScaleRad="127018" custRadScaleInc="-3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DBA4C-687F-409C-B3F3-E0ED01510C44}" type="pres">
      <dgm:prSet presAssocID="{1167E876-AC87-4D4A-A152-AAF0D26FC7B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CDA501A-11F1-4015-9163-8CA24D613719}" type="pres">
      <dgm:prSet presAssocID="{5B646462-A818-44B2-B931-5B50BAA395A4}" presName="node" presStyleLbl="node1" presStyleIdx="1" presStyleCnt="3" custRadScaleRad="120412" custRadScaleInc="-44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BCF18-544D-4743-AD48-9E6CE60171B7}" type="pres">
      <dgm:prSet presAssocID="{FE1D9B7F-FE31-4823-811F-0E73E3F52EF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46D77595-B182-4B62-9801-C4150F8A2FDB}" type="pres">
      <dgm:prSet presAssocID="{33DAFCF0-595F-40E0-AFDA-8D9BB779D448}" presName="node" presStyleLbl="node1" presStyleIdx="2" presStyleCnt="3" custRadScaleRad="107922" custRadScaleInc="-41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0D4B75-C3F7-470C-B5EE-F07B47D8177C}" srcId="{155B0D70-C4F3-45E1-A559-20A85B465BD3}" destId="{3F811B77-02E4-4578-923C-BD128A0941F1}" srcOrd="0" destOrd="0" parTransId="{55434148-0597-4AC7-8A41-AADC5206AD22}" sibTransId="{3E1F1DEE-48F8-4F49-9A59-5C3138A48293}"/>
    <dgm:cxn modelId="{FE4D6A2C-7F27-497A-B6DA-8362DE9B5DCE}" type="presOf" srcId="{E3D4FBEC-7685-49CA-B1C1-9AC873FAF728}" destId="{8E6B01E2-28E3-45E7-A75E-50DC86FB92F8}" srcOrd="0" destOrd="0" presId="urn:microsoft.com/office/officeart/2005/8/layout/radial4"/>
    <dgm:cxn modelId="{01D1D877-CB3B-441A-9AE3-ACB9454B850F}" type="presOf" srcId="{55434148-0597-4AC7-8A41-AADC5206AD22}" destId="{73EBCB94-89EA-4546-839E-ECA28C276DB0}" srcOrd="0" destOrd="0" presId="urn:microsoft.com/office/officeart/2005/8/layout/radial4"/>
    <dgm:cxn modelId="{DF888968-2655-4CD7-AC4F-8F8C9E21EDD7}" srcId="{155B0D70-C4F3-45E1-A559-20A85B465BD3}" destId="{5B646462-A818-44B2-B931-5B50BAA395A4}" srcOrd="1" destOrd="0" parTransId="{1167E876-AC87-4D4A-A152-AAF0D26FC7B4}" sibTransId="{648AA75F-0678-4264-A536-B58FAE0A010C}"/>
    <dgm:cxn modelId="{8A4B33C1-6897-414D-B02B-80480D02CC8B}" srcId="{E3D4FBEC-7685-49CA-B1C1-9AC873FAF728}" destId="{25BC0311-E0B2-4E4F-AF52-A68DE0603573}" srcOrd="1" destOrd="0" parTransId="{2FB036AF-EB2F-4E82-A067-B13AA2042012}" sibTransId="{63AABEA6-4BC0-4597-84D0-E00F1F9E7235}"/>
    <dgm:cxn modelId="{E94DB72C-48E5-4125-9891-C168823F6273}" srcId="{E3D4FBEC-7685-49CA-B1C1-9AC873FAF728}" destId="{155B0D70-C4F3-45E1-A559-20A85B465BD3}" srcOrd="0" destOrd="0" parTransId="{9AB0AC3C-4019-4B8F-97C9-0138BF8FD7EE}" sibTransId="{44A29882-4907-430C-8E6B-9379804FF31D}"/>
    <dgm:cxn modelId="{742450C9-11F2-47B3-BFFA-BD82AD9E6301}" srcId="{E3D4FBEC-7685-49CA-B1C1-9AC873FAF728}" destId="{37FF92C4-F861-4651-94C4-0659D2C4157B}" srcOrd="3" destOrd="0" parTransId="{1E127964-199B-454A-8431-B7D3D20A2E6E}" sibTransId="{5F61FD23-F969-4E7D-84E2-D1E52317B2F0}"/>
    <dgm:cxn modelId="{CFC4F022-F6E3-4FF9-B9BD-BD97BA209948}" type="presOf" srcId="{33DAFCF0-595F-40E0-AFDA-8D9BB779D448}" destId="{46D77595-B182-4B62-9801-C4150F8A2FDB}" srcOrd="0" destOrd="0" presId="urn:microsoft.com/office/officeart/2005/8/layout/radial4"/>
    <dgm:cxn modelId="{ABD21C5A-06DF-4344-8F66-72ED40A46E3F}" srcId="{E3D4FBEC-7685-49CA-B1C1-9AC873FAF728}" destId="{5A47135C-6BE1-4A0C-8E71-FBD1B28FBFD7}" srcOrd="2" destOrd="0" parTransId="{8A1EA151-ED9A-4700-BDE7-A08F37CA719F}" sibTransId="{2774164C-C789-462F-A25A-EC9F5BE2EE5C}"/>
    <dgm:cxn modelId="{9095E044-3344-4A6D-80FE-458E6E5119E6}" type="presOf" srcId="{FE1D9B7F-FE31-4823-811F-0E73E3F52EFD}" destId="{C8ABCF18-544D-4743-AD48-9E6CE60171B7}" srcOrd="0" destOrd="0" presId="urn:microsoft.com/office/officeart/2005/8/layout/radial4"/>
    <dgm:cxn modelId="{36D97AA9-18DC-4DA4-8490-7738A50EBDCF}" srcId="{155B0D70-C4F3-45E1-A559-20A85B465BD3}" destId="{33DAFCF0-595F-40E0-AFDA-8D9BB779D448}" srcOrd="2" destOrd="0" parTransId="{FE1D9B7F-FE31-4823-811F-0E73E3F52EFD}" sibTransId="{B6F9C807-92D1-4E17-8520-2BCF4DDC4BDE}"/>
    <dgm:cxn modelId="{B73CAD55-5FF3-4B54-AE75-FCC4739A1561}" type="presOf" srcId="{3F811B77-02E4-4578-923C-BD128A0941F1}" destId="{35D1BB70-E174-4E3B-BF89-369B660D5386}" srcOrd="0" destOrd="0" presId="urn:microsoft.com/office/officeart/2005/8/layout/radial4"/>
    <dgm:cxn modelId="{5EAEA064-C9C0-4C8E-AD18-9C2391CF23B5}" type="presOf" srcId="{5B646462-A818-44B2-B931-5B50BAA395A4}" destId="{1CDA501A-11F1-4015-9163-8CA24D613719}" srcOrd="0" destOrd="0" presId="urn:microsoft.com/office/officeart/2005/8/layout/radial4"/>
    <dgm:cxn modelId="{F6978CF3-5E46-454D-BB9F-138D37761FA4}" type="presOf" srcId="{1167E876-AC87-4D4A-A152-AAF0D26FC7B4}" destId="{B21DBA4C-687F-409C-B3F3-E0ED01510C44}" srcOrd="0" destOrd="0" presId="urn:microsoft.com/office/officeart/2005/8/layout/radial4"/>
    <dgm:cxn modelId="{B1B2934B-7115-4BB9-82A3-DBE22B81E074}" type="presOf" srcId="{155B0D70-C4F3-45E1-A559-20A85B465BD3}" destId="{F9E766BB-5DDF-41EA-B8FD-C032EE52F1D1}" srcOrd="0" destOrd="0" presId="urn:microsoft.com/office/officeart/2005/8/layout/radial4"/>
    <dgm:cxn modelId="{A4D97D95-6F60-425B-9579-D1D7498B46EA}" type="presParOf" srcId="{8E6B01E2-28E3-45E7-A75E-50DC86FB92F8}" destId="{F9E766BB-5DDF-41EA-B8FD-C032EE52F1D1}" srcOrd="0" destOrd="0" presId="urn:microsoft.com/office/officeart/2005/8/layout/radial4"/>
    <dgm:cxn modelId="{573FCBCC-08E9-4024-9EE4-8F3BF1B91478}" type="presParOf" srcId="{8E6B01E2-28E3-45E7-A75E-50DC86FB92F8}" destId="{73EBCB94-89EA-4546-839E-ECA28C276DB0}" srcOrd="1" destOrd="0" presId="urn:microsoft.com/office/officeart/2005/8/layout/radial4"/>
    <dgm:cxn modelId="{DC46D126-980B-4D04-B47C-ACE03D47162B}" type="presParOf" srcId="{8E6B01E2-28E3-45E7-A75E-50DC86FB92F8}" destId="{35D1BB70-E174-4E3B-BF89-369B660D5386}" srcOrd="2" destOrd="0" presId="urn:microsoft.com/office/officeart/2005/8/layout/radial4"/>
    <dgm:cxn modelId="{B3EF1F04-EA5C-4F19-BCE4-7495E666ACA8}" type="presParOf" srcId="{8E6B01E2-28E3-45E7-A75E-50DC86FB92F8}" destId="{B21DBA4C-687F-409C-B3F3-E0ED01510C44}" srcOrd="3" destOrd="0" presId="urn:microsoft.com/office/officeart/2005/8/layout/radial4"/>
    <dgm:cxn modelId="{02B43CEC-2BA6-4692-9E62-79D5BFB17841}" type="presParOf" srcId="{8E6B01E2-28E3-45E7-A75E-50DC86FB92F8}" destId="{1CDA501A-11F1-4015-9163-8CA24D613719}" srcOrd="4" destOrd="0" presId="urn:microsoft.com/office/officeart/2005/8/layout/radial4"/>
    <dgm:cxn modelId="{4CE3EF76-63E8-48D1-9F38-F7213512900C}" type="presParOf" srcId="{8E6B01E2-28E3-45E7-A75E-50DC86FB92F8}" destId="{C8ABCF18-544D-4743-AD48-9E6CE60171B7}" srcOrd="5" destOrd="0" presId="urn:microsoft.com/office/officeart/2005/8/layout/radial4"/>
    <dgm:cxn modelId="{3468A34F-E7D9-4ECA-B87C-C26B4EC4994D}" type="presParOf" srcId="{8E6B01E2-28E3-45E7-A75E-50DC86FB92F8}" destId="{46D77595-B182-4B62-9801-C4150F8A2FD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359537-67BC-49E0-AD29-06CC1E491838}" type="doc">
      <dgm:prSet loTypeId="urn:microsoft.com/office/officeart/2005/8/layout/vList4#1" loCatId="pictur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B100EC69-8F0E-44DF-8AD9-28A84E5600E6}">
      <dgm:prSet phldrT="[Текст]" custT="1"/>
      <dgm:spPr/>
      <dgm:t>
        <a:bodyPr/>
        <a:lstStyle/>
        <a:p>
          <a:pPr algn="ctr"/>
          <a:endParaRPr lang="ru-RU" sz="1800" dirty="0" smtClean="0"/>
        </a:p>
        <a:p>
          <a:pPr algn="l"/>
          <a:r>
            <a:rPr lang="ru-RU" sz="1800" dirty="0" smtClean="0"/>
            <a:t>Обеспечение сбалансированности и долгосрочной устойчивости бюджета округа</a:t>
          </a:r>
        </a:p>
        <a:p>
          <a:pPr algn="l"/>
          <a:endParaRPr lang="ru-RU" sz="1800" dirty="0"/>
        </a:p>
      </dgm:t>
    </dgm:pt>
    <dgm:pt modelId="{911451FD-A7A6-4E4E-AEF0-C20EE3A8B484}" type="parTrans" cxnId="{CC0A7DB3-069E-497C-B69C-6DCBCAD4FECD}">
      <dgm:prSet/>
      <dgm:spPr/>
      <dgm:t>
        <a:bodyPr/>
        <a:lstStyle/>
        <a:p>
          <a:endParaRPr lang="ru-RU"/>
        </a:p>
      </dgm:t>
    </dgm:pt>
    <dgm:pt modelId="{04A5E0AA-9F4E-47BD-86FB-A67594518FF9}" type="sibTrans" cxnId="{CC0A7DB3-069E-497C-B69C-6DCBCAD4FECD}">
      <dgm:prSet/>
      <dgm:spPr/>
      <dgm:t>
        <a:bodyPr/>
        <a:lstStyle/>
        <a:p>
          <a:endParaRPr lang="ru-RU"/>
        </a:p>
      </dgm:t>
    </dgm:pt>
    <dgm:pt modelId="{D5C83434-2A91-4BA2-9B6A-604784B3B1C1}">
      <dgm:prSet phldrT="[Текст]" custT="1"/>
      <dgm:spPr/>
      <dgm:t>
        <a:bodyPr/>
        <a:lstStyle/>
        <a:p>
          <a:pPr algn="l"/>
          <a:r>
            <a:rPr lang="ru-RU" sz="1800" dirty="0" smtClean="0"/>
            <a:t>Повышение качества финансового менеджмента в органах исполнительной власти</a:t>
          </a:r>
          <a:endParaRPr lang="ru-RU" sz="1800" dirty="0"/>
        </a:p>
      </dgm:t>
    </dgm:pt>
    <dgm:pt modelId="{4942F4A9-1307-407C-9866-F1459ECF5DDE}" type="parTrans" cxnId="{8591E0B3-594B-4A24-B50F-6C08FA44A18B}">
      <dgm:prSet/>
      <dgm:spPr/>
      <dgm:t>
        <a:bodyPr/>
        <a:lstStyle/>
        <a:p>
          <a:endParaRPr lang="ru-RU"/>
        </a:p>
      </dgm:t>
    </dgm:pt>
    <dgm:pt modelId="{11169694-85EF-4285-9731-A5FF0A95774A}" type="sibTrans" cxnId="{8591E0B3-594B-4A24-B50F-6C08FA44A18B}">
      <dgm:prSet/>
      <dgm:spPr/>
      <dgm:t>
        <a:bodyPr/>
        <a:lstStyle/>
        <a:p>
          <a:endParaRPr lang="ru-RU"/>
        </a:p>
      </dgm:t>
    </dgm:pt>
    <dgm:pt modelId="{9933C8A4-3805-4119-9968-616163675D4B}">
      <dgm:prSet phldrT="[Текст]" custT="1"/>
      <dgm:spPr/>
      <dgm:t>
        <a:bodyPr/>
        <a:lstStyle/>
        <a:p>
          <a:pPr algn="l"/>
          <a:r>
            <a:rPr lang="ru-RU" sz="1800" dirty="0" smtClean="0"/>
            <a:t>Увеличение налогового потенциала района за счет налогового</a:t>
          </a:r>
          <a:endParaRPr lang="ru-RU" sz="1800" dirty="0"/>
        </a:p>
      </dgm:t>
    </dgm:pt>
    <dgm:pt modelId="{35133D9B-82A1-4A7C-8F02-DC8E37B23229}" type="parTrans" cxnId="{F81FDE96-9E09-4EAB-BE9D-FB8CCB60DAC8}">
      <dgm:prSet/>
      <dgm:spPr/>
      <dgm:t>
        <a:bodyPr/>
        <a:lstStyle/>
        <a:p>
          <a:endParaRPr lang="ru-RU"/>
        </a:p>
      </dgm:t>
    </dgm:pt>
    <dgm:pt modelId="{28036FC4-6D76-4552-B1B7-D08328086B68}" type="sibTrans" cxnId="{F81FDE96-9E09-4EAB-BE9D-FB8CCB60DAC8}">
      <dgm:prSet/>
      <dgm:spPr/>
      <dgm:t>
        <a:bodyPr/>
        <a:lstStyle/>
        <a:p>
          <a:endParaRPr lang="ru-RU"/>
        </a:p>
      </dgm:t>
    </dgm:pt>
    <dgm:pt modelId="{7878E3CA-745B-45FB-916B-66206345E6D0}" type="pres">
      <dgm:prSet presAssocID="{86359537-67BC-49E0-AD29-06CC1E49183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BB8DF-DD88-453E-A15E-7CE49C0283CB}" type="pres">
      <dgm:prSet presAssocID="{B100EC69-8F0E-44DF-8AD9-28A84E5600E6}" presName="comp" presStyleCnt="0"/>
      <dgm:spPr/>
    </dgm:pt>
    <dgm:pt modelId="{905C2AA5-E58C-468E-8406-33EA8541FEB6}" type="pres">
      <dgm:prSet presAssocID="{B100EC69-8F0E-44DF-8AD9-28A84E5600E6}" presName="box" presStyleLbl="node1" presStyleIdx="0" presStyleCnt="3" custScaleX="100000" custScaleY="36994" custLinFactY="-32542" custLinFactNeighborX="-30466" custLinFactNeighborY="-100000"/>
      <dgm:spPr/>
      <dgm:t>
        <a:bodyPr/>
        <a:lstStyle/>
        <a:p>
          <a:endParaRPr lang="ru-RU"/>
        </a:p>
      </dgm:t>
    </dgm:pt>
    <dgm:pt modelId="{B435BFEE-D798-4E08-8925-71700F6C505D}" type="pres">
      <dgm:prSet presAssocID="{B100EC69-8F0E-44DF-8AD9-28A84E5600E6}" presName="img" presStyleLbl="fgImgPlace1" presStyleIdx="0" presStyleCnt="3" custScaleX="101198" custScaleY="36023" custLinFactNeighborX="-7374" custLinFactNeighborY="-35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7B36F6-F39F-46B0-A00A-BE49D788680C}" type="pres">
      <dgm:prSet presAssocID="{B100EC69-8F0E-44DF-8AD9-28A84E5600E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77A0A-5DA3-4AC5-9F5B-949681404810}" type="pres">
      <dgm:prSet presAssocID="{04A5E0AA-9F4E-47BD-86FB-A67594518FF9}" presName="spacer" presStyleCnt="0"/>
      <dgm:spPr/>
    </dgm:pt>
    <dgm:pt modelId="{9C05E202-B559-40B9-936F-5412F2ABF1E4}" type="pres">
      <dgm:prSet presAssocID="{D5C83434-2A91-4BA2-9B6A-604784B3B1C1}" presName="comp" presStyleCnt="0"/>
      <dgm:spPr/>
    </dgm:pt>
    <dgm:pt modelId="{0EF2F32A-2448-45E2-B79D-FAF86166E3EB}" type="pres">
      <dgm:prSet presAssocID="{D5C83434-2A91-4BA2-9B6A-604784B3B1C1}" presName="box" presStyleLbl="node1" presStyleIdx="1" presStyleCnt="3" custAng="0" custScaleY="35775" custLinFactNeighborX="-765" custLinFactNeighborY="-2495"/>
      <dgm:spPr/>
      <dgm:t>
        <a:bodyPr/>
        <a:lstStyle/>
        <a:p>
          <a:endParaRPr lang="ru-RU"/>
        </a:p>
      </dgm:t>
    </dgm:pt>
    <dgm:pt modelId="{A8283709-45D8-41E3-9DFB-68AEF3D6C4AD}" type="pres">
      <dgm:prSet presAssocID="{D5C83434-2A91-4BA2-9B6A-604784B3B1C1}" presName="img" presStyleLbl="fgImgPlace1" presStyleIdx="1" presStyleCnt="3" custScaleX="78369" custScaleY="24878" custLinFactNeighborX="-15684" custLinFactNeighborY="-84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6E16F49-8992-4F1C-BF5C-547440143C76}" type="pres">
      <dgm:prSet presAssocID="{D5C83434-2A91-4BA2-9B6A-604784B3B1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66733-8EDC-49EC-8E5C-3626479D541B}" type="pres">
      <dgm:prSet presAssocID="{11169694-85EF-4285-9731-A5FF0A95774A}" presName="spacer" presStyleCnt="0"/>
      <dgm:spPr/>
    </dgm:pt>
    <dgm:pt modelId="{CA4BCFAE-058D-4AE7-A100-845C9BA295AF}" type="pres">
      <dgm:prSet presAssocID="{9933C8A4-3805-4119-9968-616163675D4B}" presName="comp" presStyleCnt="0"/>
      <dgm:spPr/>
    </dgm:pt>
    <dgm:pt modelId="{12C2ABA5-EB23-41FE-A72E-7347477A111C}" type="pres">
      <dgm:prSet presAssocID="{9933C8A4-3805-4119-9968-616163675D4B}" presName="box" presStyleLbl="node1" presStyleIdx="2" presStyleCnt="3" custScaleY="48252" custLinFactNeighborY="-1764"/>
      <dgm:spPr/>
      <dgm:t>
        <a:bodyPr/>
        <a:lstStyle/>
        <a:p>
          <a:endParaRPr lang="ru-RU"/>
        </a:p>
      </dgm:t>
    </dgm:pt>
    <dgm:pt modelId="{5FA7256A-C9D2-419E-AE3F-9A424C4D162A}" type="pres">
      <dgm:prSet presAssocID="{9933C8A4-3805-4119-9968-616163675D4B}" presName="img" presStyleLbl="fgImgPlace1" presStyleIdx="2" presStyleCnt="3" custFlipVert="1" custFlipHor="0" custScaleX="5650" custScaleY="2270" custLinFactX="446026" custLinFactY="-100000" custLinFactNeighborX="500000" custLinFactNeighborY="-100752"/>
      <dgm:spPr/>
      <dgm:t>
        <a:bodyPr/>
        <a:lstStyle/>
        <a:p>
          <a:endParaRPr lang="ru-RU"/>
        </a:p>
      </dgm:t>
    </dgm:pt>
    <dgm:pt modelId="{2DDABCFB-5149-42FF-8713-09D32B6F02A1}" type="pres">
      <dgm:prSet presAssocID="{9933C8A4-3805-4119-9968-616163675D4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CFED1-6089-423F-9DE5-FA9D4E0692DC}" type="presOf" srcId="{B100EC69-8F0E-44DF-8AD9-28A84E5600E6}" destId="{727B36F6-F39F-46B0-A00A-BE49D788680C}" srcOrd="1" destOrd="0" presId="urn:microsoft.com/office/officeart/2005/8/layout/vList4#1"/>
    <dgm:cxn modelId="{4E9CA1C9-3A3B-421B-9CA3-4799898EDD0B}" type="presOf" srcId="{9933C8A4-3805-4119-9968-616163675D4B}" destId="{12C2ABA5-EB23-41FE-A72E-7347477A111C}" srcOrd="0" destOrd="0" presId="urn:microsoft.com/office/officeart/2005/8/layout/vList4#1"/>
    <dgm:cxn modelId="{56174705-9A46-49C2-B232-0A3099CE89E9}" type="presOf" srcId="{86359537-67BC-49E0-AD29-06CC1E491838}" destId="{7878E3CA-745B-45FB-916B-66206345E6D0}" srcOrd="0" destOrd="0" presId="urn:microsoft.com/office/officeart/2005/8/layout/vList4#1"/>
    <dgm:cxn modelId="{CC0A7DB3-069E-497C-B69C-6DCBCAD4FECD}" srcId="{86359537-67BC-49E0-AD29-06CC1E491838}" destId="{B100EC69-8F0E-44DF-8AD9-28A84E5600E6}" srcOrd="0" destOrd="0" parTransId="{911451FD-A7A6-4E4E-AEF0-C20EE3A8B484}" sibTransId="{04A5E0AA-9F4E-47BD-86FB-A67594518FF9}"/>
    <dgm:cxn modelId="{D566C80B-C837-4CB4-8E83-BA4151010B8C}" type="presOf" srcId="{D5C83434-2A91-4BA2-9B6A-604784B3B1C1}" destId="{96E16F49-8992-4F1C-BF5C-547440143C76}" srcOrd="1" destOrd="0" presId="urn:microsoft.com/office/officeart/2005/8/layout/vList4#1"/>
    <dgm:cxn modelId="{809B6804-D084-40E1-B288-7D5DE6D48675}" type="presOf" srcId="{D5C83434-2A91-4BA2-9B6A-604784B3B1C1}" destId="{0EF2F32A-2448-45E2-B79D-FAF86166E3EB}" srcOrd="0" destOrd="0" presId="urn:microsoft.com/office/officeart/2005/8/layout/vList4#1"/>
    <dgm:cxn modelId="{F81FDE96-9E09-4EAB-BE9D-FB8CCB60DAC8}" srcId="{86359537-67BC-49E0-AD29-06CC1E491838}" destId="{9933C8A4-3805-4119-9968-616163675D4B}" srcOrd="2" destOrd="0" parTransId="{35133D9B-82A1-4A7C-8F02-DC8E37B23229}" sibTransId="{28036FC4-6D76-4552-B1B7-D08328086B68}"/>
    <dgm:cxn modelId="{80639871-F64C-4C37-B4C7-87AD11CF6D4D}" type="presOf" srcId="{B100EC69-8F0E-44DF-8AD9-28A84E5600E6}" destId="{905C2AA5-E58C-468E-8406-33EA8541FEB6}" srcOrd="0" destOrd="0" presId="urn:microsoft.com/office/officeart/2005/8/layout/vList4#1"/>
    <dgm:cxn modelId="{8591E0B3-594B-4A24-B50F-6C08FA44A18B}" srcId="{86359537-67BC-49E0-AD29-06CC1E491838}" destId="{D5C83434-2A91-4BA2-9B6A-604784B3B1C1}" srcOrd="1" destOrd="0" parTransId="{4942F4A9-1307-407C-9866-F1459ECF5DDE}" sibTransId="{11169694-85EF-4285-9731-A5FF0A95774A}"/>
    <dgm:cxn modelId="{88721754-747D-4E2D-AC21-0AFF2C7AD2AC}" type="presOf" srcId="{9933C8A4-3805-4119-9968-616163675D4B}" destId="{2DDABCFB-5149-42FF-8713-09D32B6F02A1}" srcOrd="1" destOrd="0" presId="urn:microsoft.com/office/officeart/2005/8/layout/vList4#1"/>
    <dgm:cxn modelId="{E45FCC22-0AC6-4622-8197-CF08B624F323}" type="presParOf" srcId="{7878E3CA-745B-45FB-916B-66206345E6D0}" destId="{713BB8DF-DD88-453E-A15E-7CE49C0283CB}" srcOrd="0" destOrd="0" presId="urn:microsoft.com/office/officeart/2005/8/layout/vList4#1"/>
    <dgm:cxn modelId="{CD1489FF-7586-4E46-A495-D00056991F42}" type="presParOf" srcId="{713BB8DF-DD88-453E-A15E-7CE49C0283CB}" destId="{905C2AA5-E58C-468E-8406-33EA8541FEB6}" srcOrd="0" destOrd="0" presId="urn:microsoft.com/office/officeart/2005/8/layout/vList4#1"/>
    <dgm:cxn modelId="{70A9FB16-BC23-42E3-A71F-F1208C00E1AE}" type="presParOf" srcId="{713BB8DF-DD88-453E-A15E-7CE49C0283CB}" destId="{B435BFEE-D798-4E08-8925-71700F6C505D}" srcOrd="1" destOrd="0" presId="urn:microsoft.com/office/officeart/2005/8/layout/vList4#1"/>
    <dgm:cxn modelId="{3BD945F0-EF1B-4DC0-AF0A-2332EDEC67D0}" type="presParOf" srcId="{713BB8DF-DD88-453E-A15E-7CE49C0283CB}" destId="{727B36F6-F39F-46B0-A00A-BE49D788680C}" srcOrd="2" destOrd="0" presId="urn:microsoft.com/office/officeart/2005/8/layout/vList4#1"/>
    <dgm:cxn modelId="{2A097ABA-DB12-4FFC-8A2F-2868BE3B0D03}" type="presParOf" srcId="{7878E3CA-745B-45FB-916B-66206345E6D0}" destId="{BF077A0A-5DA3-4AC5-9F5B-949681404810}" srcOrd="1" destOrd="0" presId="urn:microsoft.com/office/officeart/2005/8/layout/vList4#1"/>
    <dgm:cxn modelId="{294A5CA5-9008-4C5F-97A4-0D3DB112FEB7}" type="presParOf" srcId="{7878E3CA-745B-45FB-916B-66206345E6D0}" destId="{9C05E202-B559-40B9-936F-5412F2ABF1E4}" srcOrd="2" destOrd="0" presId="urn:microsoft.com/office/officeart/2005/8/layout/vList4#1"/>
    <dgm:cxn modelId="{80D0D0C1-DCAF-4480-A706-727E804FAFE4}" type="presParOf" srcId="{9C05E202-B559-40B9-936F-5412F2ABF1E4}" destId="{0EF2F32A-2448-45E2-B79D-FAF86166E3EB}" srcOrd="0" destOrd="0" presId="urn:microsoft.com/office/officeart/2005/8/layout/vList4#1"/>
    <dgm:cxn modelId="{F016CE92-E414-48ED-A93C-6CC81F6BA8AE}" type="presParOf" srcId="{9C05E202-B559-40B9-936F-5412F2ABF1E4}" destId="{A8283709-45D8-41E3-9DFB-68AEF3D6C4AD}" srcOrd="1" destOrd="0" presId="urn:microsoft.com/office/officeart/2005/8/layout/vList4#1"/>
    <dgm:cxn modelId="{781B0C3D-8027-4440-B3ED-46F6AE56911C}" type="presParOf" srcId="{9C05E202-B559-40B9-936F-5412F2ABF1E4}" destId="{96E16F49-8992-4F1C-BF5C-547440143C76}" srcOrd="2" destOrd="0" presId="urn:microsoft.com/office/officeart/2005/8/layout/vList4#1"/>
    <dgm:cxn modelId="{8E2E5CD1-CE01-4088-88EA-6FCA060335EF}" type="presParOf" srcId="{7878E3CA-745B-45FB-916B-66206345E6D0}" destId="{18266733-8EDC-49EC-8E5C-3626479D541B}" srcOrd="3" destOrd="0" presId="urn:microsoft.com/office/officeart/2005/8/layout/vList4#1"/>
    <dgm:cxn modelId="{5DB36365-DDF3-4176-9929-BB499036CCD6}" type="presParOf" srcId="{7878E3CA-745B-45FB-916B-66206345E6D0}" destId="{CA4BCFAE-058D-4AE7-A100-845C9BA295AF}" srcOrd="4" destOrd="0" presId="urn:microsoft.com/office/officeart/2005/8/layout/vList4#1"/>
    <dgm:cxn modelId="{05727775-181A-4CC2-B171-4F49A139D863}" type="presParOf" srcId="{CA4BCFAE-058D-4AE7-A100-845C9BA295AF}" destId="{12C2ABA5-EB23-41FE-A72E-7347477A111C}" srcOrd="0" destOrd="0" presId="urn:microsoft.com/office/officeart/2005/8/layout/vList4#1"/>
    <dgm:cxn modelId="{5977A5F0-3CE4-47AE-93E0-DBCD7DD2DDEB}" type="presParOf" srcId="{CA4BCFAE-058D-4AE7-A100-845C9BA295AF}" destId="{5FA7256A-C9D2-419E-AE3F-9A424C4D162A}" srcOrd="1" destOrd="0" presId="urn:microsoft.com/office/officeart/2005/8/layout/vList4#1"/>
    <dgm:cxn modelId="{EB828251-D58C-45BE-B399-F83DB6BC303B}" type="presParOf" srcId="{CA4BCFAE-058D-4AE7-A100-845C9BA295AF}" destId="{2DDABCFB-5149-42FF-8713-09D32B6F02A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6AE72B-19CA-4ABB-BF34-49AE3EF37AE8}" type="doc">
      <dgm:prSet loTypeId="urn:microsoft.com/office/officeart/2005/8/layout/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1AADF88B-E3E5-49D0-85D7-9DC426D2E26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-поддержка). Предоставляются на условиях долевого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расходов других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бюджетов</a:t>
          </a:r>
          <a:endParaRPr lang="ru-RU" sz="1600" dirty="0"/>
        </a:p>
      </dgm:t>
    </dgm:pt>
    <dgm:pt modelId="{6DF919A8-A52F-4EDF-BAAF-9F106A9C3029}" type="parTrans" cxnId="{A6258EC7-8009-4C4C-B5E7-193D88903554}">
      <dgm:prSet/>
      <dgm:spPr/>
      <dgm:t>
        <a:bodyPr/>
        <a:lstStyle/>
        <a:p>
          <a:endParaRPr lang="ru-RU"/>
        </a:p>
      </dgm:t>
    </dgm:pt>
    <dgm:pt modelId="{E7AEEABF-0E82-47B7-88B7-0E53C5ECF3F4}" type="sibTrans" cxnId="{A6258EC7-8009-4C4C-B5E7-193D88903554}">
      <dgm:prSet/>
      <dgm:spPr/>
      <dgm:t>
        <a:bodyPr/>
        <a:lstStyle/>
        <a:p>
          <a:endParaRPr lang="ru-RU"/>
        </a:p>
      </dgm:t>
    </dgm:pt>
    <dgm:pt modelId="{B65DE790-65A7-4547-8BC1-0EFA0A05648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(от лат.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- дар, пожертвование). Предоставляются без определения конкретной цели их использования</a:t>
          </a:r>
          <a:endParaRPr lang="ru-RU" sz="1600" dirty="0"/>
        </a:p>
      </dgm:t>
    </dgm:pt>
    <dgm:pt modelId="{F8AE593B-0774-41EA-A046-5ED340FE766C}" type="sibTrans" cxnId="{2170D49B-0A4A-4EE7-AE8C-339596F8BB19}">
      <dgm:prSet/>
      <dgm:spPr/>
      <dgm:t>
        <a:bodyPr/>
        <a:lstStyle/>
        <a:p>
          <a:endParaRPr lang="ru-RU"/>
        </a:p>
      </dgm:t>
    </dgm:pt>
    <dgm:pt modelId="{9A703613-9002-4B4A-9573-4DD4D90F7ACF}" type="parTrans" cxnId="{2170D49B-0A4A-4EE7-AE8C-339596F8BB19}">
      <dgm:prSet/>
      <dgm:spPr/>
      <dgm:t>
        <a:bodyPr/>
        <a:lstStyle/>
        <a:p>
          <a:endParaRPr lang="ru-RU"/>
        </a:p>
      </dgm:t>
    </dgm:pt>
    <dgm:pt modelId="{0BFD7DFA-29E3-44B9-B3B9-B1D3DBC67724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-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приходить на помощь). Предоставляются на финансирование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«переданных» другим публично-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правовым образованиям полномочий</a:t>
          </a:r>
          <a:endParaRPr lang="ru-RU" sz="1600" dirty="0"/>
        </a:p>
      </dgm:t>
    </dgm:pt>
    <dgm:pt modelId="{972B2405-7CF2-43D4-B8EB-9E26B4FF7E4F}" type="parTrans" cxnId="{5C825ABE-852E-4AB1-AAF2-988D5466571E}">
      <dgm:prSet/>
      <dgm:spPr/>
      <dgm:t>
        <a:bodyPr/>
        <a:lstStyle/>
        <a:p>
          <a:endParaRPr lang="ru-RU"/>
        </a:p>
      </dgm:t>
    </dgm:pt>
    <dgm:pt modelId="{BFEA0F64-4557-4B0C-A440-1F7F4AE86392}" type="sibTrans" cxnId="{5C825ABE-852E-4AB1-AAF2-988D5466571E}">
      <dgm:prSet/>
      <dgm:spPr/>
      <dgm:t>
        <a:bodyPr/>
        <a:lstStyle/>
        <a:p>
          <a:endParaRPr lang="ru-RU"/>
        </a:p>
      </dgm:t>
    </dgm:pt>
    <dgm:pt modelId="{A174C664-2FE2-4AE8-AA8C-FCFF4FAAC7F6}" type="pres">
      <dgm:prSet presAssocID="{346AE72B-19CA-4ABB-BF34-49AE3EF37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319FD-DF3D-4811-9A5C-B5B5D93C1A80}" type="pres">
      <dgm:prSet presAssocID="{B65DE790-65A7-4547-8BC1-0EFA0A056480}" presName="parentLin" presStyleCnt="0"/>
      <dgm:spPr/>
    </dgm:pt>
    <dgm:pt modelId="{715A4984-562C-4197-A113-4759A21B666D}" type="pres">
      <dgm:prSet presAssocID="{B65DE790-65A7-4547-8BC1-0EFA0A05648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D6FF758-3B21-464B-B0FC-EF318B680643}" type="pres">
      <dgm:prSet presAssocID="{B65DE790-65A7-4547-8BC1-0EFA0A056480}" presName="parentText" presStyleLbl="node1" presStyleIdx="0" presStyleCnt="3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4486D-72F9-4BB1-B214-9F9D62ED1AE9}" type="pres">
      <dgm:prSet presAssocID="{B65DE790-65A7-4547-8BC1-0EFA0A056480}" presName="negativeSpace" presStyleCnt="0"/>
      <dgm:spPr/>
    </dgm:pt>
    <dgm:pt modelId="{A57117C9-262B-455F-A5DD-642B96CCD0FB}" type="pres">
      <dgm:prSet presAssocID="{B65DE790-65A7-4547-8BC1-0EFA0A056480}" presName="childText" presStyleLbl="conFgAcc1" presStyleIdx="0" presStyleCnt="3">
        <dgm:presLayoutVars>
          <dgm:bulletEnabled val="1"/>
        </dgm:presLayoutVars>
      </dgm:prSet>
      <dgm:spPr/>
    </dgm:pt>
    <dgm:pt modelId="{56D455F0-2F3B-44A8-AE7B-08A7E1613239}" type="pres">
      <dgm:prSet presAssocID="{F8AE593B-0774-41EA-A046-5ED340FE766C}" presName="spaceBetweenRectangles" presStyleCnt="0"/>
      <dgm:spPr/>
    </dgm:pt>
    <dgm:pt modelId="{0D6EC4A1-339D-44E6-922C-439DC1885AD3}" type="pres">
      <dgm:prSet presAssocID="{0BFD7DFA-29E3-44B9-B3B9-B1D3DBC67724}" presName="parentLin" presStyleCnt="0"/>
      <dgm:spPr/>
    </dgm:pt>
    <dgm:pt modelId="{0093EF5D-7B73-4A9F-80ED-7C336C04B97F}" type="pres">
      <dgm:prSet presAssocID="{0BFD7DFA-29E3-44B9-B3B9-B1D3DBC6772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9F1D1B-2E4A-4B83-850D-0C5776733560}" type="pres">
      <dgm:prSet presAssocID="{0BFD7DFA-29E3-44B9-B3B9-B1D3DBC67724}" presName="parentText" presStyleLbl="node1" presStyleIdx="1" presStyleCnt="3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40F24-A402-42D4-8D02-1CAEE3B6C3C0}" type="pres">
      <dgm:prSet presAssocID="{0BFD7DFA-29E3-44B9-B3B9-B1D3DBC67724}" presName="negativeSpace" presStyleCnt="0"/>
      <dgm:spPr/>
    </dgm:pt>
    <dgm:pt modelId="{F107673D-FAC4-4B36-9D5B-E5D45EC18161}" type="pres">
      <dgm:prSet presAssocID="{0BFD7DFA-29E3-44B9-B3B9-B1D3DBC67724}" presName="childText" presStyleLbl="conFgAcc1" presStyleIdx="1" presStyleCnt="3">
        <dgm:presLayoutVars>
          <dgm:bulletEnabled val="1"/>
        </dgm:presLayoutVars>
      </dgm:prSet>
      <dgm:spPr/>
    </dgm:pt>
    <dgm:pt modelId="{1045E548-D276-4716-A9AC-9CB01FAAEE43}" type="pres">
      <dgm:prSet presAssocID="{BFEA0F64-4557-4B0C-A440-1F7F4AE86392}" presName="spaceBetweenRectangles" presStyleCnt="0"/>
      <dgm:spPr/>
    </dgm:pt>
    <dgm:pt modelId="{3A8713A5-210A-4B82-8CB0-F3BA73766AEE}" type="pres">
      <dgm:prSet presAssocID="{1AADF88B-E3E5-49D0-85D7-9DC426D2E261}" presName="parentLin" presStyleCnt="0"/>
      <dgm:spPr/>
    </dgm:pt>
    <dgm:pt modelId="{B0C770A3-E364-4CED-9C79-6A1BDC9A5F33}" type="pres">
      <dgm:prSet presAssocID="{1AADF88B-E3E5-49D0-85D7-9DC426D2E26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9F47C0D-AA1D-4134-A9C6-6E586DDF83BF}" type="pres">
      <dgm:prSet presAssocID="{1AADF88B-E3E5-49D0-85D7-9DC426D2E261}" presName="parentText" presStyleLbl="node1" presStyleIdx="2" presStyleCnt="3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59E06-4A7C-499F-A93B-50C7AACC3483}" type="pres">
      <dgm:prSet presAssocID="{1AADF88B-E3E5-49D0-85D7-9DC426D2E261}" presName="negativeSpace" presStyleCnt="0"/>
      <dgm:spPr/>
    </dgm:pt>
    <dgm:pt modelId="{B10ADFBD-17FB-48A8-85E8-10BA12CB7106}" type="pres">
      <dgm:prSet presAssocID="{1AADF88B-E3E5-49D0-85D7-9DC426D2E2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F30638E-B1FF-49C4-AB04-C5F22D17AE8C}" type="presOf" srcId="{B65DE790-65A7-4547-8BC1-0EFA0A056480}" destId="{1D6FF758-3B21-464B-B0FC-EF318B680643}" srcOrd="1" destOrd="0" presId="urn:microsoft.com/office/officeart/2005/8/layout/list1"/>
    <dgm:cxn modelId="{8302C3D3-C6F6-446F-8ECF-4A42200A1C77}" type="presOf" srcId="{346AE72B-19CA-4ABB-BF34-49AE3EF37AE8}" destId="{A174C664-2FE2-4AE8-AA8C-FCFF4FAAC7F6}" srcOrd="0" destOrd="0" presId="urn:microsoft.com/office/officeart/2005/8/layout/list1"/>
    <dgm:cxn modelId="{4D829CF4-545E-4049-B27F-89FA13734420}" type="presOf" srcId="{1AADF88B-E3E5-49D0-85D7-9DC426D2E261}" destId="{09F47C0D-AA1D-4134-A9C6-6E586DDF83BF}" srcOrd="1" destOrd="0" presId="urn:microsoft.com/office/officeart/2005/8/layout/list1"/>
    <dgm:cxn modelId="{21C016C6-1388-45B3-8654-65872A6D6EB3}" type="presOf" srcId="{1AADF88B-E3E5-49D0-85D7-9DC426D2E261}" destId="{B0C770A3-E364-4CED-9C79-6A1BDC9A5F33}" srcOrd="0" destOrd="0" presId="urn:microsoft.com/office/officeart/2005/8/layout/list1"/>
    <dgm:cxn modelId="{A6258EC7-8009-4C4C-B5E7-193D88903554}" srcId="{346AE72B-19CA-4ABB-BF34-49AE3EF37AE8}" destId="{1AADF88B-E3E5-49D0-85D7-9DC426D2E261}" srcOrd="2" destOrd="0" parTransId="{6DF919A8-A52F-4EDF-BAAF-9F106A9C3029}" sibTransId="{E7AEEABF-0E82-47B7-88B7-0E53C5ECF3F4}"/>
    <dgm:cxn modelId="{18F095B9-F1DC-486A-9880-D9DA6AC060A2}" type="presOf" srcId="{B65DE790-65A7-4547-8BC1-0EFA0A056480}" destId="{715A4984-562C-4197-A113-4759A21B666D}" srcOrd="0" destOrd="0" presId="urn:microsoft.com/office/officeart/2005/8/layout/list1"/>
    <dgm:cxn modelId="{BDBBE7DB-A8EA-4692-A663-4BF9FAF4D171}" type="presOf" srcId="{0BFD7DFA-29E3-44B9-B3B9-B1D3DBC67724}" destId="{B79F1D1B-2E4A-4B83-850D-0C5776733560}" srcOrd="1" destOrd="0" presId="urn:microsoft.com/office/officeart/2005/8/layout/list1"/>
    <dgm:cxn modelId="{81EE7C89-C657-465F-910E-EFC32F9CA998}" type="presOf" srcId="{0BFD7DFA-29E3-44B9-B3B9-B1D3DBC67724}" destId="{0093EF5D-7B73-4A9F-80ED-7C336C04B97F}" srcOrd="0" destOrd="0" presId="urn:microsoft.com/office/officeart/2005/8/layout/list1"/>
    <dgm:cxn modelId="{5C825ABE-852E-4AB1-AAF2-988D5466571E}" srcId="{346AE72B-19CA-4ABB-BF34-49AE3EF37AE8}" destId="{0BFD7DFA-29E3-44B9-B3B9-B1D3DBC67724}" srcOrd="1" destOrd="0" parTransId="{972B2405-7CF2-43D4-B8EB-9E26B4FF7E4F}" sibTransId="{BFEA0F64-4557-4B0C-A440-1F7F4AE86392}"/>
    <dgm:cxn modelId="{2170D49B-0A4A-4EE7-AE8C-339596F8BB19}" srcId="{346AE72B-19CA-4ABB-BF34-49AE3EF37AE8}" destId="{B65DE790-65A7-4547-8BC1-0EFA0A056480}" srcOrd="0" destOrd="0" parTransId="{9A703613-9002-4B4A-9573-4DD4D90F7ACF}" sibTransId="{F8AE593B-0774-41EA-A046-5ED340FE766C}"/>
    <dgm:cxn modelId="{60E8CFD7-8966-4059-8B1A-63DA469EEA41}" type="presParOf" srcId="{A174C664-2FE2-4AE8-AA8C-FCFF4FAAC7F6}" destId="{8A8319FD-DF3D-4811-9A5C-B5B5D93C1A80}" srcOrd="0" destOrd="0" presId="urn:microsoft.com/office/officeart/2005/8/layout/list1"/>
    <dgm:cxn modelId="{FC740EC9-8854-400C-BB8D-566D2E61D49F}" type="presParOf" srcId="{8A8319FD-DF3D-4811-9A5C-B5B5D93C1A80}" destId="{715A4984-562C-4197-A113-4759A21B666D}" srcOrd="0" destOrd="0" presId="urn:microsoft.com/office/officeart/2005/8/layout/list1"/>
    <dgm:cxn modelId="{78AC92EC-4357-45F4-975B-3F12F18A6C2B}" type="presParOf" srcId="{8A8319FD-DF3D-4811-9A5C-B5B5D93C1A80}" destId="{1D6FF758-3B21-464B-B0FC-EF318B680643}" srcOrd="1" destOrd="0" presId="urn:microsoft.com/office/officeart/2005/8/layout/list1"/>
    <dgm:cxn modelId="{847EC3D7-6F2E-4F59-80A7-F5F9A3DBF870}" type="presParOf" srcId="{A174C664-2FE2-4AE8-AA8C-FCFF4FAAC7F6}" destId="{86C4486D-72F9-4BB1-B214-9F9D62ED1AE9}" srcOrd="1" destOrd="0" presId="urn:microsoft.com/office/officeart/2005/8/layout/list1"/>
    <dgm:cxn modelId="{68AE2BB3-136D-4EB3-A99C-E71E4170824D}" type="presParOf" srcId="{A174C664-2FE2-4AE8-AA8C-FCFF4FAAC7F6}" destId="{A57117C9-262B-455F-A5DD-642B96CCD0FB}" srcOrd="2" destOrd="0" presId="urn:microsoft.com/office/officeart/2005/8/layout/list1"/>
    <dgm:cxn modelId="{595259EA-244F-4F8E-8E7A-A64C41936DA4}" type="presParOf" srcId="{A174C664-2FE2-4AE8-AA8C-FCFF4FAAC7F6}" destId="{56D455F0-2F3B-44A8-AE7B-08A7E1613239}" srcOrd="3" destOrd="0" presId="urn:microsoft.com/office/officeart/2005/8/layout/list1"/>
    <dgm:cxn modelId="{95AF4FBC-DE5F-4B96-A874-92755C027E45}" type="presParOf" srcId="{A174C664-2FE2-4AE8-AA8C-FCFF4FAAC7F6}" destId="{0D6EC4A1-339D-44E6-922C-439DC1885AD3}" srcOrd="4" destOrd="0" presId="urn:microsoft.com/office/officeart/2005/8/layout/list1"/>
    <dgm:cxn modelId="{DACF7242-6B1A-40D3-A684-D36F1A326281}" type="presParOf" srcId="{0D6EC4A1-339D-44E6-922C-439DC1885AD3}" destId="{0093EF5D-7B73-4A9F-80ED-7C336C04B97F}" srcOrd="0" destOrd="0" presId="urn:microsoft.com/office/officeart/2005/8/layout/list1"/>
    <dgm:cxn modelId="{732F7D24-79A1-4C91-B34F-3BFD89DEF45D}" type="presParOf" srcId="{0D6EC4A1-339D-44E6-922C-439DC1885AD3}" destId="{B79F1D1B-2E4A-4B83-850D-0C5776733560}" srcOrd="1" destOrd="0" presId="urn:microsoft.com/office/officeart/2005/8/layout/list1"/>
    <dgm:cxn modelId="{16E92134-DE9A-4FDA-96CA-B3B83B3E91ED}" type="presParOf" srcId="{A174C664-2FE2-4AE8-AA8C-FCFF4FAAC7F6}" destId="{3BC40F24-A402-42D4-8D02-1CAEE3B6C3C0}" srcOrd="5" destOrd="0" presId="urn:microsoft.com/office/officeart/2005/8/layout/list1"/>
    <dgm:cxn modelId="{1DEEC38A-5257-48F6-8C4B-0C094490B5BC}" type="presParOf" srcId="{A174C664-2FE2-4AE8-AA8C-FCFF4FAAC7F6}" destId="{F107673D-FAC4-4B36-9D5B-E5D45EC18161}" srcOrd="6" destOrd="0" presId="urn:microsoft.com/office/officeart/2005/8/layout/list1"/>
    <dgm:cxn modelId="{155E6C6C-DAF6-4DF5-8E16-BDCC34153C83}" type="presParOf" srcId="{A174C664-2FE2-4AE8-AA8C-FCFF4FAAC7F6}" destId="{1045E548-D276-4716-A9AC-9CB01FAAEE43}" srcOrd="7" destOrd="0" presId="urn:microsoft.com/office/officeart/2005/8/layout/list1"/>
    <dgm:cxn modelId="{477FF524-F2BE-4622-B686-73DE8225CD94}" type="presParOf" srcId="{A174C664-2FE2-4AE8-AA8C-FCFF4FAAC7F6}" destId="{3A8713A5-210A-4B82-8CB0-F3BA73766AEE}" srcOrd="8" destOrd="0" presId="urn:microsoft.com/office/officeart/2005/8/layout/list1"/>
    <dgm:cxn modelId="{2585A644-A1AE-4E12-BE56-9EC9EF3CCE19}" type="presParOf" srcId="{3A8713A5-210A-4B82-8CB0-F3BA73766AEE}" destId="{B0C770A3-E364-4CED-9C79-6A1BDC9A5F33}" srcOrd="0" destOrd="0" presId="urn:microsoft.com/office/officeart/2005/8/layout/list1"/>
    <dgm:cxn modelId="{12CF33CC-DEAB-46E4-9AFA-5F30E823698C}" type="presParOf" srcId="{3A8713A5-210A-4B82-8CB0-F3BA73766AEE}" destId="{09F47C0D-AA1D-4134-A9C6-6E586DDF83BF}" srcOrd="1" destOrd="0" presId="urn:microsoft.com/office/officeart/2005/8/layout/list1"/>
    <dgm:cxn modelId="{EDBDBD24-AAF3-47B9-B6C1-1EB8E565109B}" type="presParOf" srcId="{A174C664-2FE2-4AE8-AA8C-FCFF4FAAC7F6}" destId="{8CB59E06-4A7C-499F-A93B-50C7AACC3483}" srcOrd="9" destOrd="0" presId="urn:microsoft.com/office/officeart/2005/8/layout/list1"/>
    <dgm:cxn modelId="{CCD48AFF-E6BB-4620-AAC3-2D93EE9E4BA7}" type="presParOf" srcId="{A174C664-2FE2-4AE8-AA8C-FCFF4FAAC7F6}" destId="{B10ADFBD-17FB-48A8-85E8-10BA12CB71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F065C5-CB50-425A-B39B-41BE13C967ED}" type="doc">
      <dgm:prSet loTypeId="urn:microsoft.com/office/officeart/2005/8/layout/vList3#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F0E395E-7EA5-493C-9108-D220E6C2B5F7}" type="pres">
      <dgm:prSet presAssocID="{E0F065C5-CB50-425A-B39B-41BE13C967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66353-5D7E-4C37-8CEA-A018C0B8A8AC}" type="presOf" srcId="{E0F065C5-CB50-425A-B39B-41BE13C967ED}" destId="{BF0E395E-7EA5-493C-9108-D220E6C2B5F7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01.01.2021г.</a:t>
          </a:r>
        </a:p>
        <a:p>
          <a:r>
            <a:rPr lang="ru-RU" sz="1200" dirty="0" smtClean="0"/>
            <a:t>6,0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/>
      <dgm:spPr/>
      <dgm:t>
        <a:bodyPr/>
        <a:lstStyle/>
        <a:p>
          <a:r>
            <a:rPr lang="ru-RU" dirty="0" smtClean="0"/>
            <a:t>Долг по бюджетным кредитам:</a:t>
          </a:r>
        </a:p>
        <a:p>
          <a:r>
            <a:rPr lang="ru-RU" dirty="0" smtClean="0"/>
            <a:t>6,0</a:t>
          </a:r>
          <a:endParaRPr lang="ru-RU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/>
      <dgm:spPr/>
      <dgm:t>
        <a:bodyPr/>
        <a:lstStyle/>
        <a:p>
          <a:r>
            <a:rPr lang="ru-RU" dirty="0" smtClean="0"/>
            <a:t>Долг по кредитам кредитных организаций:</a:t>
          </a:r>
        </a:p>
        <a:p>
          <a:r>
            <a:rPr lang="ru-RU" dirty="0" smtClean="0"/>
            <a:t>0,0</a:t>
          </a:r>
          <a:endParaRPr lang="ru-RU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56528AC-36C8-4AF7-A902-6AC7B7989D0E}" type="presOf" srcId="{8CCFABD8-6394-4A51-ABF5-59A7F45C1391}" destId="{4A6C4A14-392A-4F36-B41B-819B0DB4EB78}" srcOrd="0" destOrd="0" presId="urn:microsoft.com/office/officeart/2005/8/layout/hierarchy1"/>
    <dgm:cxn modelId="{20F48485-445E-4B32-87DF-EABEA218526E}" type="presOf" srcId="{B51B600F-A9B8-487E-8F64-62E4935F9890}" destId="{9C7753FC-881D-4807-9196-A6AA45F75C92}" srcOrd="0" destOrd="0" presId="urn:microsoft.com/office/officeart/2005/8/layout/hierarchy1"/>
    <dgm:cxn modelId="{2D40610E-C94B-461E-AC29-DD60E70B44E9}" type="presOf" srcId="{D4D81FD6-6615-42F4-AA69-4223FEDE9025}" destId="{AB7CBD09-0D67-4C22-83F5-ADF67AD72C14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56E9AA75-B133-42B5-9CD2-D02E516D2E6F}" type="presOf" srcId="{604725C7-6DC8-4339-980E-09CDCF87D75C}" destId="{4B0FB33F-377F-474F-9F27-D7626347C3A9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2EE174C9-2194-4055-9593-A4122B09BC73}" type="presOf" srcId="{BAFB2B4E-080B-4CC8-8B3B-39ECCE942D22}" destId="{8A9D7CB1-B6B2-42BF-B043-ADF1C5BEE41A}" srcOrd="0" destOrd="0" presId="urn:microsoft.com/office/officeart/2005/8/layout/hierarchy1"/>
    <dgm:cxn modelId="{2296A5F9-D3E2-4643-9834-357C2F3E065F}" type="presOf" srcId="{3E37891B-7E34-473F-B5EE-669928D9B5A6}" destId="{BF3F7BB0-58D3-4009-B70C-3C4739A5EA26}" srcOrd="0" destOrd="0" presId="urn:microsoft.com/office/officeart/2005/8/layout/hierarchy1"/>
    <dgm:cxn modelId="{00AC6D09-3D17-44FA-B594-A8D3B4B6BBEB}" type="presParOf" srcId="{8A9D7CB1-B6B2-42BF-B043-ADF1C5BEE41A}" destId="{4DC3E8D1-C231-4A4D-917C-38B43682E58B}" srcOrd="0" destOrd="0" presId="urn:microsoft.com/office/officeart/2005/8/layout/hierarchy1"/>
    <dgm:cxn modelId="{762653A8-D471-45FA-B1DF-F6ED91AE5DA5}" type="presParOf" srcId="{4DC3E8D1-C231-4A4D-917C-38B43682E58B}" destId="{296F9EAE-A02C-4A9A-930F-1CACA7AD5C6D}" srcOrd="0" destOrd="0" presId="urn:microsoft.com/office/officeart/2005/8/layout/hierarchy1"/>
    <dgm:cxn modelId="{A23A3B43-59C2-4E91-A141-35867276199C}" type="presParOf" srcId="{296F9EAE-A02C-4A9A-930F-1CACA7AD5C6D}" destId="{65F8D749-9F3F-4F42-8516-FD61BA029C40}" srcOrd="0" destOrd="0" presId="urn:microsoft.com/office/officeart/2005/8/layout/hierarchy1"/>
    <dgm:cxn modelId="{375E5369-4BC8-4732-BDA8-7CF10FB686F9}" type="presParOf" srcId="{296F9EAE-A02C-4A9A-930F-1CACA7AD5C6D}" destId="{9C7753FC-881D-4807-9196-A6AA45F75C92}" srcOrd="1" destOrd="0" presId="urn:microsoft.com/office/officeart/2005/8/layout/hierarchy1"/>
    <dgm:cxn modelId="{FC3FD223-E9F2-433D-9BB9-68D3DFB1D02A}" type="presParOf" srcId="{4DC3E8D1-C231-4A4D-917C-38B43682E58B}" destId="{1E3CA534-0259-4EC2-A248-3989B9EE3587}" srcOrd="1" destOrd="0" presId="urn:microsoft.com/office/officeart/2005/8/layout/hierarchy1"/>
    <dgm:cxn modelId="{B949492D-26EC-4B84-B395-520D907BF07A}" type="presParOf" srcId="{1E3CA534-0259-4EC2-A248-3989B9EE3587}" destId="{4A6C4A14-392A-4F36-B41B-819B0DB4EB78}" srcOrd="0" destOrd="0" presId="urn:microsoft.com/office/officeart/2005/8/layout/hierarchy1"/>
    <dgm:cxn modelId="{82FFBE94-F607-461B-90AD-100FAD17C7F0}" type="presParOf" srcId="{1E3CA534-0259-4EC2-A248-3989B9EE3587}" destId="{F207F0AE-1968-4E0A-9C1A-68732305D5BA}" srcOrd="1" destOrd="0" presId="urn:microsoft.com/office/officeart/2005/8/layout/hierarchy1"/>
    <dgm:cxn modelId="{28919ADC-6228-4148-B235-AEB5641F0AEF}" type="presParOf" srcId="{F207F0AE-1968-4E0A-9C1A-68732305D5BA}" destId="{1F6E1A69-1B12-49C8-BA59-8C688C4D8D92}" srcOrd="0" destOrd="0" presId="urn:microsoft.com/office/officeart/2005/8/layout/hierarchy1"/>
    <dgm:cxn modelId="{636F3610-3E35-42BF-9E1F-B8CBA2690871}" type="presParOf" srcId="{1F6E1A69-1B12-49C8-BA59-8C688C4D8D92}" destId="{81EA338B-156B-4039-ACCA-D65E54F5F9CD}" srcOrd="0" destOrd="0" presId="urn:microsoft.com/office/officeart/2005/8/layout/hierarchy1"/>
    <dgm:cxn modelId="{9123B5F0-C9ED-4B0E-ACD4-4BD2CB7A53A4}" type="presParOf" srcId="{1F6E1A69-1B12-49C8-BA59-8C688C4D8D92}" destId="{AB7CBD09-0D67-4C22-83F5-ADF67AD72C14}" srcOrd="1" destOrd="0" presId="urn:microsoft.com/office/officeart/2005/8/layout/hierarchy1"/>
    <dgm:cxn modelId="{FE09728E-D7A9-48E5-BC74-6496A6CF8945}" type="presParOf" srcId="{F207F0AE-1968-4E0A-9C1A-68732305D5BA}" destId="{97523248-4841-4BFD-8136-443ED057A844}" srcOrd="1" destOrd="0" presId="urn:microsoft.com/office/officeart/2005/8/layout/hierarchy1"/>
    <dgm:cxn modelId="{CE4B2A5F-4F8B-4443-9676-5CB659F8943B}" type="presParOf" srcId="{1E3CA534-0259-4EC2-A248-3989B9EE3587}" destId="{BF3F7BB0-58D3-4009-B70C-3C4739A5EA26}" srcOrd="2" destOrd="0" presId="urn:microsoft.com/office/officeart/2005/8/layout/hierarchy1"/>
    <dgm:cxn modelId="{0691A548-B65A-490D-AE15-6F238C79DC1C}" type="presParOf" srcId="{1E3CA534-0259-4EC2-A248-3989B9EE3587}" destId="{EDEE11D8-AC70-4573-8A98-CBAB055E1BDD}" srcOrd="3" destOrd="0" presId="urn:microsoft.com/office/officeart/2005/8/layout/hierarchy1"/>
    <dgm:cxn modelId="{03A976F4-81E4-4C06-B225-23284F55D8A4}" type="presParOf" srcId="{EDEE11D8-AC70-4573-8A98-CBAB055E1BDD}" destId="{C07D777F-624F-4A81-9256-383B023D50B7}" srcOrd="0" destOrd="0" presId="urn:microsoft.com/office/officeart/2005/8/layout/hierarchy1"/>
    <dgm:cxn modelId="{C82B7701-C57F-40EB-A0F0-1B2D9478814C}" type="presParOf" srcId="{C07D777F-624F-4A81-9256-383B023D50B7}" destId="{C02414B1-E6D4-46AF-AA94-CDAE12E1F896}" srcOrd="0" destOrd="0" presId="urn:microsoft.com/office/officeart/2005/8/layout/hierarchy1"/>
    <dgm:cxn modelId="{CCC5A59C-FB61-482B-9A85-D4BEB7E0CC23}" type="presParOf" srcId="{C07D777F-624F-4A81-9256-383B023D50B7}" destId="{4B0FB33F-377F-474F-9F27-D7626347C3A9}" srcOrd="1" destOrd="0" presId="urn:microsoft.com/office/officeart/2005/8/layout/hierarchy1"/>
    <dgm:cxn modelId="{04CE431B-7781-4B56-BDD1-6D4B523329AA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01.01.2023г.</a:t>
          </a:r>
        </a:p>
        <a:p>
          <a:r>
            <a:rPr lang="ru-RU" sz="1200" dirty="0" smtClean="0"/>
            <a:t>0,0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A255260-0618-4AAD-BA88-8A4BB63DDDA8}" type="presOf" srcId="{3E37891B-7E34-473F-B5EE-669928D9B5A6}" destId="{BF3F7BB0-58D3-4009-B70C-3C4739A5EA26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07293306-90BB-416B-96F4-D23DC1075380}" type="presOf" srcId="{8CCFABD8-6394-4A51-ABF5-59A7F45C1391}" destId="{4A6C4A14-392A-4F36-B41B-819B0DB4EB78}" srcOrd="0" destOrd="0" presId="urn:microsoft.com/office/officeart/2005/8/layout/hierarchy1"/>
    <dgm:cxn modelId="{F4267AD1-C95B-491E-A345-801FE61FC2DC}" type="presOf" srcId="{604725C7-6DC8-4339-980E-09CDCF87D75C}" destId="{4B0FB33F-377F-474F-9F27-D7626347C3A9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F724C87A-7BB3-457F-AC45-1452F42B05F8}" type="presOf" srcId="{BAFB2B4E-080B-4CC8-8B3B-39ECCE942D22}" destId="{8A9D7CB1-B6B2-42BF-B043-ADF1C5BEE41A}" srcOrd="0" destOrd="0" presId="urn:microsoft.com/office/officeart/2005/8/layout/hierarchy1"/>
    <dgm:cxn modelId="{6571D516-CBC3-458F-AAD8-2F93C68653AF}" type="presOf" srcId="{D4D81FD6-6615-42F4-AA69-4223FEDE9025}" destId="{AB7CBD09-0D67-4C22-83F5-ADF67AD72C14}" srcOrd="0" destOrd="0" presId="urn:microsoft.com/office/officeart/2005/8/layout/hierarchy1"/>
    <dgm:cxn modelId="{BC0DC5B9-0DE6-49D8-8501-6E78E80AC2D2}" type="presOf" srcId="{B51B600F-A9B8-487E-8F64-62E4935F9890}" destId="{9C7753FC-881D-4807-9196-A6AA45F75C92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88ED1150-408C-4816-A83F-D755D5A7E302}" type="presParOf" srcId="{8A9D7CB1-B6B2-42BF-B043-ADF1C5BEE41A}" destId="{4DC3E8D1-C231-4A4D-917C-38B43682E58B}" srcOrd="0" destOrd="0" presId="urn:microsoft.com/office/officeart/2005/8/layout/hierarchy1"/>
    <dgm:cxn modelId="{165E40CE-2275-437A-846D-F82424014F2E}" type="presParOf" srcId="{4DC3E8D1-C231-4A4D-917C-38B43682E58B}" destId="{296F9EAE-A02C-4A9A-930F-1CACA7AD5C6D}" srcOrd="0" destOrd="0" presId="urn:microsoft.com/office/officeart/2005/8/layout/hierarchy1"/>
    <dgm:cxn modelId="{CC86BB23-9F2E-449B-BBD6-501AF201F62D}" type="presParOf" srcId="{296F9EAE-A02C-4A9A-930F-1CACA7AD5C6D}" destId="{65F8D749-9F3F-4F42-8516-FD61BA029C40}" srcOrd="0" destOrd="0" presId="urn:microsoft.com/office/officeart/2005/8/layout/hierarchy1"/>
    <dgm:cxn modelId="{F4A2461E-371A-4BC5-9AF2-F83D824D7E4C}" type="presParOf" srcId="{296F9EAE-A02C-4A9A-930F-1CACA7AD5C6D}" destId="{9C7753FC-881D-4807-9196-A6AA45F75C92}" srcOrd="1" destOrd="0" presId="urn:microsoft.com/office/officeart/2005/8/layout/hierarchy1"/>
    <dgm:cxn modelId="{C5D31075-8465-4AA0-AC97-9C1720B60B33}" type="presParOf" srcId="{4DC3E8D1-C231-4A4D-917C-38B43682E58B}" destId="{1E3CA534-0259-4EC2-A248-3989B9EE3587}" srcOrd="1" destOrd="0" presId="urn:microsoft.com/office/officeart/2005/8/layout/hierarchy1"/>
    <dgm:cxn modelId="{214FD5DF-0117-4450-8A54-0D4EE82290EA}" type="presParOf" srcId="{1E3CA534-0259-4EC2-A248-3989B9EE3587}" destId="{4A6C4A14-392A-4F36-B41B-819B0DB4EB78}" srcOrd="0" destOrd="0" presId="urn:microsoft.com/office/officeart/2005/8/layout/hierarchy1"/>
    <dgm:cxn modelId="{25F67CBB-96A9-4DB7-BB99-0DCA1CB3DE10}" type="presParOf" srcId="{1E3CA534-0259-4EC2-A248-3989B9EE3587}" destId="{F207F0AE-1968-4E0A-9C1A-68732305D5BA}" srcOrd="1" destOrd="0" presId="urn:microsoft.com/office/officeart/2005/8/layout/hierarchy1"/>
    <dgm:cxn modelId="{FCFC17B6-6CB7-444C-9B31-B991E8558B69}" type="presParOf" srcId="{F207F0AE-1968-4E0A-9C1A-68732305D5BA}" destId="{1F6E1A69-1B12-49C8-BA59-8C688C4D8D92}" srcOrd="0" destOrd="0" presId="urn:microsoft.com/office/officeart/2005/8/layout/hierarchy1"/>
    <dgm:cxn modelId="{DD136F38-4C4E-462C-87FA-2A4BA2EEF955}" type="presParOf" srcId="{1F6E1A69-1B12-49C8-BA59-8C688C4D8D92}" destId="{81EA338B-156B-4039-ACCA-D65E54F5F9CD}" srcOrd="0" destOrd="0" presId="urn:microsoft.com/office/officeart/2005/8/layout/hierarchy1"/>
    <dgm:cxn modelId="{55FA6354-DCB9-400B-A13B-9D71CCD97362}" type="presParOf" srcId="{1F6E1A69-1B12-49C8-BA59-8C688C4D8D92}" destId="{AB7CBD09-0D67-4C22-83F5-ADF67AD72C14}" srcOrd="1" destOrd="0" presId="urn:microsoft.com/office/officeart/2005/8/layout/hierarchy1"/>
    <dgm:cxn modelId="{ACB19CFE-6A31-4F56-A29C-6C561DC2D299}" type="presParOf" srcId="{F207F0AE-1968-4E0A-9C1A-68732305D5BA}" destId="{97523248-4841-4BFD-8136-443ED057A844}" srcOrd="1" destOrd="0" presId="urn:microsoft.com/office/officeart/2005/8/layout/hierarchy1"/>
    <dgm:cxn modelId="{7F445FBB-2516-4B35-B2F5-A4146C02E6BC}" type="presParOf" srcId="{1E3CA534-0259-4EC2-A248-3989B9EE3587}" destId="{BF3F7BB0-58D3-4009-B70C-3C4739A5EA26}" srcOrd="2" destOrd="0" presId="urn:microsoft.com/office/officeart/2005/8/layout/hierarchy1"/>
    <dgm:cxn modelId="{6A3A8F01-9DA6-4ACE-8302-3FA34213B761}" type="presParOf" srcId="{1E3CA534-0259-4EC2-A248-3989B9EE3587}" destId="{EDEE11D8-AC70-4573-8A98-CBAB055E1BDD}" srcOrd="3" destOrd="0" presId="urn:microsoft.com/office/officeart/2005/8/layout/hierarchy1"/>
    <dgm:cxn modelId="{BE5E2816-11DE-4BF9-9432-83AAD2495698}" type="presParOf" srcId="{EDEE11D8-AC70-4573-8A98-CBAB055E1BDD}" destId="{C07D777F-624F-4A81-9256-383B023D50B7}" srcOrd="0" destOrd="0" presId="urn:microsoft.com/office/officeart/2005/8/layout/hierarchy1"/>
    <dgm:cxn modelId="{0C1F11F5-9FD7-4436-B256-9A71FDCBA3C2}" type="presParOf" srcId="{C07D777F-624F-4A81-9256-383B023D50B7}" destId="{C02414B1-E6D4-46AF-AA94-CDAE12E1F896}" srcOrd="0" destOrd="0" presId="urn:microsoft.com/office/officeart/2005/8/layout/hierarchy1"/>
    <dgm:cxn modelId="{CEBEB04F-08F1-4A5B-B92F-D0BA82C546E5}" type="presParOf" srcId="{C07D777F-624F-4A81-9256-383B023D50B7}" destId="{4B0FB33F-377F-474F-9F27-D7626347C3A9}" srcOrd="1" destOrd="0" presId="urn:microsoft.com/office/officeart/2005/8/layout/hierarchy1"/>
    <dgm:cxn modelId="{F44103CA-8148-4DB2-AF69-386799545116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/>
            <a:t>На </a:t>
          </a:r>
          <a:r>
            <a:rPr lang="ru-RU" sz="1200" b="1" dirty="0" smtClean="0">
              <a:solidFill>
                <a:schemeClr val="tx1"/>
              </a:solidFill>
            </a:rPr>
            <a:t>01.01.2022г.</a:t>
          </a:r>
        </a:p>
        <a:p>
          <a:r>
            <a:rPr lang="ru-RU" sz="1200" dirty="0" smtClean="0"/>
            <a:t>0,0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5F0074C-855F-4C10-829D-DAFD29F05622}" type="presOf" srcId="{604725C7-6DC8-4339-980E-09CDCF87D75C}" destId="{4B0FB33F-377F-474F-9F27-D7626347C3A9}" srcOrd="0" destOrd="0" presId="urn:microsoft.com/office/officeart/2005/8/layout/hierarchy1"/>
    <dgm:cxn modelId="{2A28E495-B262-4547-947E-1B5C66F93714}" type="presOf" srcId="{B51B600F-A9B8-487E-8F64-62E4935F9890}" destId="{9C7753FC-881D-4807-9196-A6AA45F75C92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EB8AC1CC-FB36-4068-949A-FB2669E116FC}" type="presOf" srcId="{8CCFABD8-6394-4A51-ABF5-59A7F45C1391}" destId="{4A6C4A14-392A-4F36-B41B-819B0DB4EB78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1E02D43C-EFF3-4565-81FE-BE0921B8C00E}" type="presOf" srcId="{3E37891B-7E34-473F-B5EE-669928D9B5A6}" destId="{BF3F7BB0-58D3-4009-B70C-3C4739A5EA26}" srcOrd="0" destOrd="0" presId="urn:microsoft.com/office/officeart/2005/8/layout/hierarchy1"/>
    <dgm:cxn modelId="{D73AB03D-C293-405C-9019-E9E71D1C2EDB}" type="presOf" srcId="{BAFB2B4E-080B-4CC8-8B3B-39ECCE942D22}" destId="{8A9D7CB1-B6B2-42BF-B043-ADF1C5BEE41A}" srcOrd="0" destOrd="0" presId="urn:microsoft.com/office/officeart/2005/8/layout/hierarchy1"/>
    <dgm:cxn modelId="{0D495F68-6015-442A-91DD-17BED425A5BC}" type="presOf" srcId="{D4D81FD6-6615-42F4-AA69-4223FEDE9025}" destId="{AB7CBD09-0D67-4C22-83F5-ADF67AD72C14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1E1E5111-2FD9-4629-AB21-9B31F76E819B}" type="presParOf" srcId="{8A9D7CB1-B6B2-42BF-B043-ADF1C5BEE41A}" destId="{4DC3E8D1-C231-4A4D-917C-38B43682E58B}" srcOrd="0" destOrd="0" presId="urn:microsoft.com/office/officeart/2005/8/layout/hierarchy1"/>
    <dgm:cxn modelId="{DB9B2846-B21E-4CFF-A31A-0029C5FB12C1}" type="presParOf" srcId="{4DC3E8D1-C231-4A4D-917C-38B43682E58B}" destId="{296F9EAE-A02C-4A9A-930F-1CACA7AD5C6D}" srcOrd="0" destOrd="0" presId="urn:microsoft.com/office/officeart/2005/8/layout/hierarchy1"/>
    <dgm:cxn modelId="{1913B5A5-9EEE-4016-926F-CE2DCB17905A}" type="presParOf" srcId="{296F9EAE-A02C-4A9A-930F-1CACA7AD5C6D}" destId="{65F8D749-9F3F-4F42-8516-FD61BA029C40}" srcOrd="0" destOrd="0" presId="urn:microsoft.com/office/officeart/2005/8/layout/hierarchy1"/>
    <dgm:cxn modelId="{1317DDAB-9585-4C1A-BE3F-23A974790A2D}" type="presParOf" srcId="{296F9EAE-A02C-4A9A-930F-1CACA7AD5C6D}" destId="{9C7753FC-881D-4807-9196-A6AA45F75C92}" srcOrd="1" destOrd="0" presId="urn:microsoft.com/office/officeart/2005/8/layout/hierarchy1"/>
    <dgm:cxn modelId="{5332654F-ABC8-4B79-9CFE-D6BA9116CE48}" type="presParOf" srcId="{4DC3E8D1-C231-4A4D-917C-38B43682E58B}" destId="{1E3CA534-0259-4EC2-A248-3989B9EE3587}" srcOrd="1" destOrd="0" presId="urn:microsoft.com/office/officeart/2005/8/layout/hierarchy1"/>
    <dgm:cxn modelId="{39A93DF4-D9CB-4FE6-975D-DAC8681B24FB}" type="presParOf" srcId="{1E3CA534-0259-4EC2-A248-3989B9EE3587}" destId="{4A6C4A14-392A-4F36-B41B-819B0DB4EB78}" srcOrd="0" destOrd="0" presId="urn:microsoft.com/office/officeart/2005/8/layout/hierarchy1"/>
    <dgm:cxn modelId="{50EA947B-6FA5-4B0F-BD45-68611AAEC83E}" type="presParOf" srcId="{1E3CA534-0259-4EC2-A248-3989B9EE3587}" destId="{F207F0AE-1968-4E0A-9C1A-68732305D5BA}" srcOrd="1" destOrd="0" presId="urn:microsoft.com/office/officeart/2005/8/layout/hierarchy1"/>
    <dgm:cxn modelId="{F23043C3-BC84-4341-855F-282ED7A727EA}" type="presParOf" srcId="{F207F0AE-1968-4E0A-9C1A-68732305D5BA}" destId="{1F6E1A69-1B12-49C8-BA59-8C688C4D8D92}" srcOrd="0" destOrd="0" presId="urn:microsoft.com/office/officeart/2005/8/layout/hierarchy1"/>
    <dgm:cxn modelId="{59867ADA-2103-4380-80A0-8A2FAB6C372D}" type="presParOf" srcId="{1F6E1A69-1B12-49C8-BA59-8C688C4D8D92}" destId="{81EA338B-156B-4039-ACCA-D65E54F5F9CD}" srcOrd="0" destOrd="0" presId="urn:microsoft.com/office/officeart/2005/8/layout/hierarchy1"/>
    <dgm:cxn modelId="{0A2CB9B3-E2B7-46E2-B8F8-841AF6DE5816}" type="presParOf" srcId="{1F6E1A69-1B12-49C8-BA59-8C688C4D8D92}" destId="{AB7CBD09-0D67-4C22-83F5-ADF67AD72C14}" srcOrd="1" destOrd="0" presId="urn:microsoft.com/office/officeart/2005/8/layout/hierarchy1"/>
    <dgm:cxn modelId="{00BB02A1-50AF-4D05-8142-DBB4FE59D04A}" type="presParOf" srcId="{F207F0AE-1968-4E0A-9C1A-68732305D5BA}" destId="{97523248-4841-4BFD-8136-443ED057A844}" srcOrd="1" destOrd="0" presId="urn:microsoft.com/office/officeart/2005/8/layout/hierarchy1"/>
    <dgm:cxn modelId="{755B7E63-124F-47F3-8833-445863D6A6EB}" type="presParOf" srcId="{1E3CA534-0259-4EC2-A248-3989B9EE3587}" destId="{BF3F7BB0-58D3-4009-B70C-3C4739A5EA26}" srcOrd="2" destOrd="0" presId="urn:microsoft.com/office/officeart/2005/8/layout/hierarchy1"/>
    <dgm:cxn modelId="{3A6125F1-5B61-4EE3-9317-0B161DB65F9F}" type="presParOf" srcId="{1E3CA534-0259-4EC2-A248-3989B9EE3587}" destId="{EDEE11D8-AC70-4573-8A98-CBAB055E1BDD}" srcOrd="3" destOrd="0" presId="urn:microsoft.com/office/officeart/2005/8/layout/hierarchy1"/>
    <dgm:cxn modelId="{F01C0C6A-43B0-4B7C-8239-D6BE625EB524}" type="presParOf" srcId="{EDEE11D8-AC70-4573-8A98-CBAB055E1BDD}" destId="{C07D777F-624F-4A81-9256-383B023D50B7}" srcOrd="0" destOrd="0" presId="urn:microsoft.com/office/officeart/2005/8/layout/hierarchy1"/>
    <dgm:cxn modelId="{DF9B9DE8-6579-4517-B7D5-C8F5018CC3CF}" type="presParOf" srcId="{C07D777F-624F-4A81-9256-383B023D50B7}" destId="{C02414B1-E6D4-46AF-AA94-CDAE12E1F896}" srcOrd="0" destOrd="0" presId="urn:microsoft.com/office/officeart/2005/8/layout/hierarchy1"/>
    <dgm:cxn modelId="{C4E3204D-18CC-48FA-9C02-487EB09D9E88}" type="presParOf" srcId="{C07D777F-624F-4A81-9256-383B023D50B7}" destId="{4B0FB33F-377F-474F-9F27-D7626347C3A9}" srcOrd="1" destOrd="0" presId="urn:microsoft.com/office/officeart/2005/8/layout/hierarchy1"/>
    <dgm:cxn modelId="{1A63FA66-3E3B-4CB1-ACE0-85A4783BEF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4" Type="http://schemas.openxmlformats.org/officeDocument/2006/relationships/image" Target="../media/image8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39DF7B-A86A-4774-9074-58FE3C287A8A}" type="datetime1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90BB3A-DFC7-4D35-9921-2A403377A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4A10F2-3ADF-444A-BE9A-30896E7302EF}" type="datetime1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C9203A-76E5-44BC-B73F-453F7F0AAE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FBB73A-7C90-4EDC-8D30-7EEC616B6F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E567-063E-4EF7-8818-6CF2DA5738B2}" type="datetime1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CA44-2F59-4F86-B1BA-863C45B2B6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6500-A641-4877-8511-93BD7265F3C5}" type="datetime1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137C-8A7B-4FC4-BE53-735781F58E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3895-73A3-4582-8B11-BC553283BBA4}" type="datetime1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6FB9-745B-48A9-8F6C-7CE4A8BBBA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C17BE-83BE-4460-9718-0A5B43C3156C}" type="datetime1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8A9C-831E-4B3F-93BF-7C558B19A2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0460-A756-47BE-96B2-86D861BFEB46}" type="datetime1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4549-6B21-44E6-A5B8-5DAAD77032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856D-529B-4515-9B1E-D242064B3614}" type="datetime1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4B18-38AE-4DAB-8583-E06B5E8170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B575-0314-470C-AE21-4C045E0A663D}" type="datetime1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07E7-E718-44E5-8922-01C4B832E9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C7DA6-B93D-457E-A7D6-194D25CF5FBD}" type="datetime1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8A72-48E1-48BC-99B6-C12C64884D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A708-BAD4-41C5-A60E-1FB4674276A1}" type="datetime1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36A9-5D85-40B0-B14C-3474F23C1E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8E45-8815-4DF7-98B5-B7D6EC6B1828}" type="datetime1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74DB-9C25-42B2-9907-694B26101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1ADE-989C-4118-A355-AA714810F451}" type="datetime1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0516-6E03-40F7-9A8F-8671255B5E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A5E6-178B-461A-80B5-6EEA2A11303D}" type="datetime1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5800-04DD-4AF0-9802-FB327F14F2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324100" y="365125"/>
            <a:ext cx="9029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562100" y="1825625"/>
            <a:ext cx="9791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D99A1E-9DC4-4E35-AE6D-C081CBD98A9C}" type="datetime1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BED4B-4536-4667-B1DD-9246E49378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2E75B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10" Type="http://schemas.openxmlformats.org/officeDocument/2006/relationships/hyperlink" Target="http://adm-tns.ru/" TargetMode="Externa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12" Type="http://schemas.openxmlformats.org/officeDocument/2006/relationships/image" Target="../media/image3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9.jpeg"/><Relationship Id="rId14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RZR&amp;n=365267&amp;date=05.11.2020&amp;dst=13986&amp;fld=134" TargetMode="External"/><Relationship Id="rId2" Type="http://schemas.openxmlformats.org/officeDocument/2006/relationships/hyperlink" Target="https://login.consultant.ru/link/?req=doc&amp;base=RZR&amp;n=365267&amp;date=05.11.2020&amp;dst=9219&amp;fld=1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vashino.omsu-nnov.ru/?id=1163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dm-tns.ru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3.xls"/><Relationship Id="rId5" Type="http://schemas.openxmlformats.org/officeDocument/2006/relationships/oleObject" Target="../embeddings/_____Microsoft_Office_Excel_97-20032.xls"/><Relationship Id="rId10" Type="http://schemas.openxmlformats.org/officeDocument/2006/relationships/image" Target="../media/image50.jpeg"/><Relationship Id="rId4" Type="http://schemas.openxmlformats.org/officeDocument/2006/relationships/image" Target="../media/image2.png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oleObject" Target="../embeddings/_____Microsoft_Office_Excel_97-20035.xls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2.jpeg"/><Relationship Id="rId5" Type="http://schemas.openxmlformats.org/officeDocument/2006/relationships/image" Target="../media/image2.png"/><Relationship Id="rId10" Type="http://schemas.openxmlformats.org/officeDocument/2006/relationships/image" Target="../media/image56.png"/><Relationship Id="rId4" Type="http://schemas.openxmlformats.org/officeDocument/2006/relationships/hyperlink" Target="http://adm-tns.ru/" TargetMode="External"/><Relationship Id="rId9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8.jpeg"/><Relationship Id="rId5" Type="http://schemas.openxmlformats.org/officeDocument/2006/relationships/image" Target="../media/image2.png"/><Relationship Id="rId4" Type="http://schemas.openxmlformats.org/officeDocument/2006/relationships/hyperlink" Target="http://adm-tns.ru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1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2.png"/><Relationship Id="rId7" Type="http://schemas.openxmlformats.org/officeDocument/2006/relationships/image" Target="../media/image75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2.png"/><Relationship Id="rId7" Type="http://schemas.openxmlformats.org/officeDocument/2006/relationships/image" Target="../media/image80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5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11.xls"/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_____Microsoft_Office_Excel_97-20039.xls"/><Relationship Id="rId5" Type="http://schemas.openxmlformats.org/officeDocument/2006/relationships/oleObject" Target="../embeddings/_____Microsoft_Office_Excel_97-20038.xls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Colors" Target="../diagrams/colors9.xml"/><Relationship Id="rId18" Type="http://schemas.openxmlformats.org/officeDocument/2006/relationships/hyperlink" Target="http://adm-tns.ru/" TargetMode="Externa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1.xml"/><Relationship Id="rId7" Type="http://schemas.openxmlformats.org/officeDocument/2006/relationships/diagramLayout" Target="../diagrams/layout8.xml"/><Relationship Id="rId12" Type="http://schemas.openxmlformats.org/officeDocument/2006/relationships/diagramQuickStyle" Target="../diagrams/quickStyle9.xml"/><Relationship Id="rId17" Type="http://schemas.openxmlformats.org/officeDocument/2006/relationships/diagramColors" Target="../diagrams/colors10.xml"/><Relationship Id="rId2" Type="http://schemas.openxmlformats.org/officeDocument/2006/relationships/diagramData" Target="../diagrams/data7.xml"/><Relationship Id="rId16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openxmlformats.org/officeDocument/2006/relationships/diagramLayout" Target="../diagrams/layout9.xml"/><Relationship Id="rId24" Type="http://schemas.microsoft.com/office/2007/relationships/diagramDrawing" Target="../diagrams/drawing9.xml"/><Relationship Id="rId5" Type="http://schemas.openxmlformats.org/officeDocument/2006/relationships/diagramColors" Target="../diagrams/colors7.xml"/><Relationship Id="rId15" Type="http://schemas.openxmlformats.org/officeDocument/2006/relationships/diagramLayout" Target="../diagrams/layout10.xml"/><Relationship Id="rId23" Type="http://schemas.microsoft.com/office/2007/relationships/diagramDrawing" Target="../diagrams/drawing8.xml"/><Relationship Id="rId10" Type="http://schemas.openxmlformats.org/officeDocument/2006/relationships/diagramData" Target="../diagrams/data9.xml"/><Relationship Id="rId19" Type="http://schemas.openxmlformats.org/officeDocument/2006/relationships/image" Target="../media/image2.png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Relationship Id="rId14" Type="http://schemas.openxmlformats.org/officeDocument/2006/relationships/diagramData" Target="../diagrams/data10.xml"/><Relationship Id="rId22" Type="http://schemas.microsoft.com/office/2007/relationships/diagramDrawing" Target="../diagrams/drawin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_____Microsoft_Office_Excel_97-200312.xls"/><Relationship Id="rId5" Type="http://schemas.openxmlformats.org/officeDocument/2006/relationships/image" Target="../media/image95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er.ru/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9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http://adm-tns.ru/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5414963"/>
            <a:ext cx="9499600" cy="1258887"/>
          </a:xfrm>
        </p:spPr>
        <p:txBody>
          <a:bodyPr/>
          <a:lstStyle/>
          <a:p>
            <a:pPr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решению Совета депутатов Тоншаевского муниципального округа от 24 декабря 2020 года № 94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 бюджете Тоншаевского муниципального округа  на 2021 год и на плановый период 2022 и 2023 годов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25" y="0"/>
            <a:ext cx="12382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3948" y="225842"/>
            <a:ext cx="9618052" cy="951692"/>
          </a:xfrm>
          <a:prstGeom prst="rect">
            <a:avLst/>
          </a:prstGeom>
          <a:noFill/>
        </p:spPr>
        <p:txBody>
          <a:bodyPr lIns="89047" tIns="44524" rIns="89047" bIns="4452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28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2800" b="1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3338" y="1571625"/>
            <a:ext cx="8977312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752600" y="1270000"/>
          <a:ext cx="10172700" cy="35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/>
        </p:nvGraphicFramePr>
        <p:xfrm>
          <a:off x="1752600" y="4537075"/>
          <a:ext cx="10172700" cy="169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627" name="Picture 7" descr="logo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9125" y="161925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2855913" y="161925"/>
            <a:ext cx="850106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происходит составление </a:t>
            </a: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001963" y="288925"/>
            <a:ext cx="8456612" cy="114300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b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ежегодное формирование и исполнение бюджета</a:t>
            </a:r>
          </a:p>
        </p:txBody>
      </p:sp>
      <p:pic>
        <p:nvPicPr>
          <p:cNvPr id="2765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04938" y="1709738"/>
            <a:ext cx="65786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Исполнение бюджета в текущем 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(органы местного самоуправления: администрация, финансовые органы)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(законодательные, представительные органы местного самоуправления)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 , представительные органы местного самоуправления)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54925" y="1709738"/>
            <a:ext cx="4364038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принятие Решения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Совета депутатов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 бюджете на очередной финансовый год и плановый период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получение доходов бюджета и распределение бюджетных средств в соответствии с решением о бюджете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- принятие решения об исполнении бюджета за отчетный финансовый период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- подготовка экономического обоснования доходов и расходов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843213" y="80963"/>
            <a:ext cx="9029700" cy="1325562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МОДЕЛЬНЫЙ БЮДЖЕТ</a:t>
            </a:r>
            <a:b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новый этап межбюджетных отношений </a:t>
            </a:r>
            <a:endParaRPr lang="ru-RU" sz="2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62075"/>
            <a:ext cx="7034213" cy="5495925"/>
          </a:xfrm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2735263" y="2085975"/>
            <a:ext cx="1563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/>
              <a:t>Внутри каждой группы расходов выделены расходы наиболее ярко характеризующие конкретную группу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00538" y="3230563"/>
            <a:ext cx="1871662" cy="13843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50" dirty="0">
                <a:latin typeface="Arial" charset="0"/>
              </a:rPr>
              <a:t>Расчетный объем расходов по каждой группе опред. как средний объем расходов по группе обязательств, скоррек. на показатель приведения и коэффициенты удорожания</a:t>
            </a:r>
          </a:p>
        </p:txBody>
      </p:sp>
      <p:sp>
        <p:nvSpPr>
          <p:cNvPr id="28677" name="Прямоугольник 8"/>
          <p:cNvSpPr>
            <a:spLocks noChangeArrowheads="1"/>
          </p:cNvSpPr>
          <p:nvPr/>
        </p:nvSpPr>
        <p:spPr bwMode="auto">
          <a:xfrm>
            <a:off x="1622425" y="5070475"/>
            <a:ext cx="15843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/>
              <a:t>Расходы инвестиционного характера не учитываются</a:t>
            </a:r>
          </a:p>
        </p:txBody>
      </p:sp>
      <p:sp>
        <p:nvSpPr>
          <p:cNvPr id="28678" name="Прямоугольник 9"/>
          <p:cNvSpPr>
            <a:spLocks noChangeArrowheads="1"/>
          </p:cNvSpPr>
          <p:nvPr/>
        </p:nvSpPr>
        <p:spPr bwMode="auto">
          <a:xfrm>
            <a:off x="906463" y="3302000"/>
            <a:ext cx="18732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/>
              <a:t>Группировка муниципальных образований по численности и типу населения</a:t>
            </a:r>
          </a:p>
        </p:txBody>
      </p:sp>
      <p:sp>
        <p:nvSpPr>
          <p:cNvPr id="28679" name="Прямоугольник 10"/>
          <p:cNvSpPr>
            <a:spLocks noChangeArrowheads="1"/>
          </p:cNvSpPr>
          <p:nvPr/>
        </p:nvSpPr>
        <p:spPr bwMode="auto">
          <a:xfrm>
            <a:off x="3854450" y="5064125"/>
            <a:ext cx="15843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/>
              <a:t>Расходы на органы МСУ рассчитываются в отдельном блоке расходов</a:t>
            </a:r>
          </a:p>
        </p:txBody>
      </p:sp>
      <p:sp>
        <p:nvSpPr>
          <p:cNvPr id="12" name="Овал 11"/>
          <p:cNvSpPr/>
          <p:nvPr/>
        </p:nvSpPr>
        <p:spPr>
          <a:xfrm>
            <a:off x="2784475" y="3402013"/>
            <a:ext cx="1439863" cy="122396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Основные подходы методики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680325" y="5200650"/>
            <a:ext cx="2700338" cy="1277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100" b="1" dirty="0"/>
              <a:t>КОЭФФИЦИЕНТЫ УДОРОЖАНИЯ</a:t>
            </a:r>
          </a:p>
          <a:p>
            <a:pPr algn="just">
              <a:defRPr/>
            </a:pPr>
            <a:r>
              <a:rPr lang="ru-RU" altLang="ru-RU" sz="1100" dirty="0"/>
              <a:t>Масштаб, расселение, размещение населенных пунктов, стоимость </a:t>
            </a:r>
            <a:r>
              <a:rPr lang="ru-RU" altLang="ru-RU" sz="1100" dirty="0" err="1"/>
              <a:t>теплоэнергии</a:t>
            </a:r>
            <a:r>
              <a:rPr lang="ru-RU" altLang="ru-RU" sz="1100" dirty="0"/>
              <a:t>, стоимость жилья за 1 </a:t>
            </a:r>
            <a:r>
              <a:rPr lang="ru-RU" altLang="ru-RU" sz="1100" dirty="0" err="1"/>
              <a:t>кв.м</a:t>
            </a:r>
            <a:r>
              <a:rPr lang="ru-RU" altLang="ru-RU" sz="1100" dirty="0"/>
              <a:t>. к среднему по группе, рост оборота субъектов малого предпринимательства и т.д. 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7589838" y="3003550"/>
            <a:ext cx="3051175" cy="1277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100" b="1" dirty="0"/>
              <a:t>ПОКАЗАТЕЛИ ПРИВЕДЕНИЯ</a:t>
            </a:r>
          </a:p>
          <a:p>
            <a:pPr algn="just">
              <a:defRPr/>
            </a:pPr>
            <a:r>
              <a:rPr lang="ru-RU" altLang="ru-RU" sz="1100" dirty="0"/>
              <a:t>Численность и половозрастной состав населения, количество объектов культурного наследия, протяженность дорог, площадь </a:t>
            </a:r>
            <a:r>
              <a:rPr lang="ru-RU" altLang="ru-RU" sz="1100" dirty="0" smtClean="0"/>
              <a:t>муниципального </a:t>
            </a:r>
            <a:r>
              <a:rPr lang="ru-RU" altLang="ru-RU" sz="1100" dirty="0"/>
              <a:t>жилищного фонда, протяженность улиц, проездов, набережных и т.д.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6478588" y="1528763"/>
            <a:ext cx="3924300" cy="13541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100" b="1" dirty="0"/>
              <a:t>ГРУППИРОВКА РАСХОДНЫХ ОБЯЗАТЕЛЬСТВ ПО РАЗДЕЛАМ</a:t>
            </a:r>
          </a:p>
          <a:p>
            <a:pPr algn="just">
              <a:defRPr/>
            </a:pPr>
            <a:r>
              <a:rPr lang="ru-RU" altLang="ru-RU" sz="1000" dirty="0"/>
              <a:t>Общие государственные вопросы, национальная безопасность и правоохранительная деятельность, национальная экономика, жилищно-коммунальное хозяйство, охрана окружающей среды, образование, культура, кинематография, физическая культура и спорт, </a:t>
            </a:r>
            <a:r>
              <a:rPr lang="ru-RU" altLang="ru-RU" sz="1000" dirty="0" smtClean="0"/>
              <a:t>СМИ, </a:t>
            </a:r>
            <a:r>
              <a:rPr lang="ru-RU" altLang="ru-RU" sz="1000" dirty="0"/>
              <a:t>обслуживание государственного и муниципального долга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145088" y="2019300"/>
            <a:ext cx="1281112" cy="709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78588" y="3390900"/>
            <a:ext cx="1111250" cy="144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873750" y="4735513"/>
            <a:ext cx="1716088" cy="860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68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833688" y="106363"/>
            <a:ext cx="9029700" cy="1325562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Группировка расходов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9699" name="Группа 4"/>
          <p:cNvGrpSpPr>
            <a:grpSpLocks/>
          </p:cNvGrpSpPr>
          <p:nvPr/>
        </p:nvGrpSpPr>
        <p:grpSpPr bwMode="auto">
          <a:xfrm>
            <a:off x="8694738" y="3806825"/>
            <a:ext cx="1885950" cy="1508125"/>
            <a:chOff x="6939514" y="1605161"/>
            <a:chExt cx="1886130" cy="150890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939514" y="1605161"/>
              <a:ext cx="1886130" cy="15089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7028422" y="1605161"/>
              <a:ext cx="1797222" cy="1419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195" tIns="36195" rIns="36195" bIns="3619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dirty="0"/>
                <a:t>По видам расходов</a:t>
              </a:r>
            </a:p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sp>
        <p:nvSpPr>
          <p:cNvPr id="8" name="Стрелка влево 7"/>
          <p:cNvSpPr/>
          <p:nvPr/>
        </p:nvSpPr>
        <p:spPr>
          <a:xfrm rot="20200773">
            <a:off x="7410450" y="4530725"/>
            <a:ext cx="1220788" cy="56515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9701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325" y="384175"/>
            <a:ext cx="9496425" cy="8053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Тоншаевского муниципального округа по доходам и расходам, тыс.руб</a:t>
            </a:r>
            <a:r>
              <a:rPr lang="ru-RU" sz="3100" b="1" dirty="0" smtClean="0">
                <a:solidFill>
                  <a:srgbClr val="7030A0"/>
                </a:solidFill>
                <a:latin typeface="Arial" charset="0"/>
              </a:rPr>
              <a:t>.</a:t>
            </a:r>
            <a:r>
              <a:rPr lang="ru-RU" sz="2400" b="1" dirty="0" smtClean="0">
                <a:solidFill>
                  <a:srgbClr val="7030A0"/>
                </a:solidFill>
                <a:latin typeface="Arial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Arial" charset="0"/>
              </a:rPr>
            </a:br>
            <a:endParaRPr lang="ru-RU" sz="3200" b="1" dirty="0" smtClean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3072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031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3" name="Объект 6"/>
          <p:cNvGraphicFramePr>
            <a:graphicFrameLocks noGrp="1"/>
          </p:cNvGraphicFramePr>
          <p:nvPr>
            <p:ph idx="1"/>
          </p:nvPr>
        </p:nvGraphicFramePr>
        <p:xfrm>
          <a:off x="1511300" y="1779588"/>
          <a:ext cx="9875838" cy="4425950"/>
        </p:xfrm>
        <a:graphic>
          <a:graphicData uri="http://schemas.openxmlformats.org/presentationml/2006/ole">
            <p:oleObj spid="_x0000_s30723" name="Worksheet" r:id="rId5" imgW="9525000" imgH="4267200" progId="Excel.Sheet.8">
              <p:embed/>
            </p:oleObj>
          </a:graphicData>
        </a:graphic>
      </p:graphicFrame>
      <p:pic>
        <p:nvPicPr>
          <p:cNvPr id="30724" name="Picture 8" descr="https://perm.bbport.ru/upload/images/1(2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80550" y="2417763"/>
            <a:ext cx="24304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5"/>
          <p:cNvSpPr>
            <a:spLocks noGrp="1"/>
          </p:cNvSpPr>
          <p:nvPr>
            <p:ph type="title"/>
          </p:nvPr>
        </p:nvSpPr>
        <p:spPr>
          <a:xfrm>
            <a:off x="2640013" y="106363"/>
            <a:ext cx="9029700" cy="13255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Тоншаевского муниципального округа на 2021-2023г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896357" y="1496291"/>
          <a:ext cx="5436513" cy="382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1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2" name="Группа 9"/>
          <p:cNvGrpSpPr>
            <a:grpSpLocks/>
          </p:cNvGrpSpPr>
          <p:nvPr/>
        </p:nvGrpSpPr>
        <p:grpSpPr bwMode="auto">
          <a:xfrm>
            <a:off x="896938" y="5375275"/>
            <a:ext cx="5583237" cy="933450"/>
            <a:chOff x="386990" y="6662985"/>
            <a:chExt cx="10083248" cy="137457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86990" y="6662985"/>
              <a:ext cx="9790814" cy="13605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772336" y="6677011"/>
              <a:ext cx="7697902" cy="1360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Повышение эффективности и оптимизация бюджетных расходов</a:t>
              </a: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1930400" y="7604125"/>
            <a:ext cx="65088" cy="13017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6480175" y="1475509"/>
            <a:ext cx="5459413" cy="12676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Реализация принципов открытости и                          прозрачности управления финансами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80175" y="3027363"/>
            <a:ext cx="5459413" cy="92233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Повышение качества оказываемых услуг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80175" y="4089111"/>
            <a:ext cx="5459413" cy="108108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Развития </a:t>
            </a:r>
            <a:r>
              <a:rPr lang="ru-RU" dirty="0"/>
              <a:t>и совершенствование системы финансового контроля и контроля в сфере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закупок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80175" y="5422468"/>
            <a:ext cx="5459413" cy="92233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Безусловное исполнение всех принятых обязательств</a:t>
            </a:r>
          </a:p>
        </p:txBody>
      </p:sp>
      <p:pic>
        <p:nvPicPr>
          <p:cNvPr id="32778" name="Picture 2" descr="https://pp.userapi.com/c845218/v845218474/ad79b/m-ueN1bhB7Q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6163" y="5427663"/>
            <a:ext cx="10096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6" descr="http://tarasko.com.ua/wp-content/uploads/2014/04/Cooperatio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82675" y="4218709"/>
            <a:ext cx="1123950" cy="87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AutoShape 8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3863975" y="-841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80311" y="3951077"/>
            <a:ext cx="1096366" cy="94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40999" y="1845851"/>
            <a:ext cx="1217539" cy="77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83" name="AutoShape 10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2784" name="Picture 12" descr="http://riscinstitute.com/images/Icons/marketing_and_sales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40513" y="2820988"/>
            <a:ext cx="80168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4" descr="http://skypromotion.ru/uploads/posts/2017-02/1486140939_avtomaticheskoe-prodvizhenie-sajta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27813" y="5316538"/>
            <a:ext cx="9493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866497" y="1171254"/>
            <a:ext cx="2786082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1211" y="1901508"/>
            <a:ext cx="2560786" cy="376285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налогов, установленных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Налоговым кодексом РФ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(налог на доходы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физических лиц,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единый налог на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вмененный доход и др.)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88133" y="1961611"/>
            <a:ext cx="3142810" cy="394077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пошлин и сборов,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установленных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законодательством РФ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(доходы от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использования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муниципального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имущества, плата за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негативное воздействие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 окружающую среду,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штрафы за нарушение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законодательства и др.)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073002" y="1955789"/>
            <a:ext cx="2860282" cy="3946596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Поступления от других</a:t>
            </a:r>
          </a:p>
          <a:p>
            <a:pPr algn="ctr" eaLnBrk="0" fontAlgn="auto" hangingPunct="0">
              <a:lnSpc>
                <a:spcPts val="192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бюджетов бюджетной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системы, граждан и</a:t>
            </a:r>
          </a:p>
          <a:p>
            <a:pPr algn="ctr" eaLnBrk="0" fontAlgn="auto" hangingPunct="0">
              <a:lnSpc>
                <a:spcPts val="192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(межбюджетные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трансферты в виде</a:t>
            </a:r>
          </a:p>
          <a:p>
            <a:pPr algn="ctr" eaLnBrk="0" fontAlgn="auto" hangingPunct="0">
              <a:lnSpc>
                <a:spcPts val="192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дотаций, субвенций,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субсидий, поступления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от юридических и физических лиц, кроме налоговых и неналоговых доходов)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61312" y="5997428"/>
            <a:ext cx="9089409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безвозмездные и безвозвратные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денежных средств в бюджет.</a:t>
            </a:r>
          </a:p>
        </p:txBody>
      </p:sp>
      <p:pic>
        <p:nvPicPr>
          <p:cNvPr id="3380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2585793" y="1145534"/>
            <a:ext cx="2786082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147201" y="1076433"/>
            <a:ext cx="2786082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81299" y="245750"/>
            <a:ext cx="9164928" cy="64621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Тоншаевского муниципального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96109" y="4912978"/>
            <a:ext cx="3555810" cy="1665028"/>
          </a:xfrm>
          <a:prstGeom prst="roundRect">
            <a:avLst>
              <a:gd name="adj" fmla="val 22804"/>
            </a:avLst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lvl="1" indent="0" algn="ctr" eaLnBrk="0" fontAlgn="auto" hangingPunct="0">
              <a:lnSpc>
                <a:spcPts val="165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</a:t>
            </a:r>
          </a:p>
          <a:p>
            <a:pPr marL="0" lvl="1" indent="0" algn="ctr" eaLnBrk="0" fontAlgn="auto" hangingPunct="0">
              <a:lnSpc>
                <a:spcPts val="165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23 Налогового кодекса РФ, ставка налога 13%, в отдельных случаях 9</a:t>
            </a: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%,15%,30</a:t>
            </a: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% и 35%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24832" y="1367749"/>
            <a:ext cx="2610852" cy="3388557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Ставка налога от кадастровой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стоимости земельных участков:</a:t>
            </a:r>
          </a:p>
          <a:p>
            <a:pPr algn="ctr" eaLnBrk="0" fontAlgn="auto" hangingPunct="0">
              <a:lnSpc>
                <a:spcPts val="1675"/>
              </a:lnSpc>
              <a:spcBef>
                <a:spcPts val="5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0,3% по участкам, занятым</a:t>
            </a:r>
          </a:p>
          <a:p>
            <a:pPr algn="ctr" eaLnBrk="0" fontAlgn="auto" hangingPunct="0">
              <a:lnSpc>
                <a:spcPts val="167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жилищным фондом, с/х</a:t>
            </a:r>
          </a:p>
          <a:p>
            <a:pPr algn="ctr" eaLnBrk="0" fontAlgn="auto" hangingPunct="0">
              <a:lnSpc>
                <a:spcPts val="167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назначения, для личного</a:t>
            </a:r>
          </a:p>
          <a:p>
            <a:pPr algn="ctr" eaLnBrk="0" fontAlgn="auto" hangingPunct="0">
              <a:lnSpc>
                <a:spcPts val="167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подсобного хозяйства, дачного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хозяйства; 1,5% - в отношении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 участков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6593" y="1456458"/>
            <a:ext cx="6583680" cy="4444470"/>
          </a:xfrm>
          <a:prstGeom prst="roundRect">
            <a:avLst>
              <a:gd name="adj" fmla="val 7621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216000" rIns="0" bIns="0" anchor="ctr"/>
          <a:lstStyle/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Налоговые ставки устанавливаются в следующих размерах: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1) 0,2 процента в отношении: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жилых домов, частей жилых домов, квартир, частей квартир, комнат;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объектов незавершенного строительства в случае, если проектируемым назначением таких объектов является жилой дом;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единых недвижимых комплексов, в состав которых входит хотя бы один жилой дом;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гаражей и </a:t>
            </a:r>
            <a:r>
              <a:rPr lang="ru-RU" sz="1200" dirty="0" err="1" smtClean="0">
                <a:solidFill>
                  <a:schemeClr val="tx1"/>
                </a:solidFill>
              </a:rPr>
              <a:t>машино-мест</a:t>
            </a:r>
            <a:r>
              <a:rPr lang="ru-RU" sz="1200" dirty="0" smtClean="0">
                <a:solidFill>
                  <a:schemeClr val="tx1"/>
                </a:solidFill>
              </a:rPr>
              <a:t>, в том числе расположенных в объектах налогообложения, указанных в подпункте 2 настоящего пункта;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2) 1,8 процента в отношении объектов налогообложения, включенных в перечень, определяемый в соответствии с </a:t>
            </a:r>
            <a:r>
              <a:rPr lang="ru-RU" sz="1200" dirty="0" smtClean="0">
                <a:solidFill>
                  <a:schemeClr val="tx1"/>
                </a:solidFill>
                <a:hlinkClick r:id="rId2"/>
              </a:rPr>
              <a:t>пунктом 7 статьи 378.2</a:t>
            </a:r>
            <a:r>
              <a:rPr lang="ru-RU" sz="1200" dirty="0" smtClean="0">
                <a:solidFill>
                  <a:schemeClr val="tx1"/>
                </a:solidFill>
              </a:rPr>
              <a:t> Налогового Кодекса Российской Федерации, в отношении объектов налогообложения, предусмотренных </a:t>
            </a:r>
            <a:r>
              <a:rPr lang="ru-RU" sz="1200" dirty="0" smtClean="0">
                <a:solidFill>
                  <a:schemeClr val="tx1"/>
                </a:solidFill>
                <a:hlinkClick r:id="rId3"/>
              </a:rPr>
              <a:t>абзацем вторым пункта 10 статьи 378.2</a:t>
            </a:r>
            <a:r>
              <a:rPr lang="ru-RU" sz="1200" dirty="0" smtClean="0">
                <a:solidFill>
                  <a:schemeClr val="tx1"/>
                </a:solidFill>
              </a:rPr>
              <a:t> Налогового Кодекса Российской Федерации, а также в отношении объектов налогообложения, кадастровая стоимость каждого из которых превышает 300 миллионов рублей;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3) 0,5 процента в отношении прочих объектов налогообложения;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4) 0 процентов по налогу на имущество физических лиц, кадастровая стоимость которого составляет менее 100000 рублей.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pic>
        <p:nvPicPr>
          <p:cNvPr id="34826" name="Picture 4" descr="https://reklamasevproduction.s3.amazonaws.com/advt_photo/1534243/big_582dfb87e20cd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4032" y="219456"/>
            <a:ext cx="1267968" cy="110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Прямоугольник 1"/>
          <p:cNvSpPr>
            <a:spLocks noChangeArrowheads="1"/>
          </p:cNvSpPr>
          <p:nvPr/>
        </p:nvSpPr>
        <p:spPr bwMode="auto">
          <a:xfrm>
            <a:off x="3771900" y="361950"/>
            <a:ext cx="68167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налоги уплачивают жители Тоншаевского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38" y="26193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2389188" y="1047750"/>
            <a:ext cx="93456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Calibri" pitchFamily="34" charset="0"/>
              </a:rPr>
              <a:t>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соответствующими уровнями бюджетов.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2044700" y="2686050"/>
            <a:ext cx="8826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488" y="3429000"/>
            <a:ext cx="7905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752600" y="3494088"/>
            <a:ext cx="196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ОБЩЕГОСУДАРСТВЕННЫЕ</a:t>
            </a:r>
          </a:p>
          <a:p>
            <a:r>
              <a:rPr lang="ru-RU" sz="1000" b="1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752600" y="4054475"/>
            <a:ext cx="1884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НАЦИОНАЛЬНАЯ</a:t>
            </a:r>
          </a:p>
          <a:p>
            <a:r>
              <a:rPr lang="ru-RU" sz="1000" b="1">
                <a:latin typeface="Times New Roman" pitchFamily="18" charset="0"/>
              </a:rPr>
              <a:t>ОБОРОНА,</a:t>
            </a:r>
          </a:p>
          <a:p>
            <a:r>
              <a:rPr lang="ru-RU" sz="1000" b="1">
                <a:latin typeface="Times New Roman" pitchFamily="18" charset="0"/>
              </a:rPr>
              <a:t>ПРАВООХРАНИТЕЛЬНАЯ</a:t>
            </a:r>
          </a:p>
          <a:p>
            <a:r>
              <a:rPr lang="ru-RU" sz="1000" b="1">
                <a:latin typeface="Times New Roman" pitchFamily="18" charset="0"/>
              </a:rPr>
              <a:t>ДЕЯТЕЛЬНОСТЬ</a:t>
            </a: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888" y="4068763"/>
            <a:ext cx="6937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752600" y="5160963"/>
            <a:ext cx="1354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НАЦИОНАЛЬНАЯ </a:t>
            </a:r>
          </a:p>
          <a:p>
            <a:r>
              <a:rPr lang="ru-RU" sz="1000" b="1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0588" y="4938713"/>
            <a:ext cx="688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5883275" y="3465513"/>
            <a:ext cx="13604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ЖИЛИЩНО-</a:t>
            </a:r>
          </a:p>
          <a:p>
            <a:r>
              <a:rPr lang="ru-RU" sz="1000" b="1">
                <a:latin typeface="Times New Roman" pitchFamily="18" charset="0"/>
              </a:rPr>
              <a:t>КОММУНАЛЬНОЕ</a:t>
            </a:r>
          </a:p>
          <a:p>
            <a:r>
              <a:rPr lang="ru-RU" sz="1000" b="1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8875" y="3457575"/>
            <a:ext cx="73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5930900" y="4270375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ОБРАЗОВАНИЕ</a:t>
            </a: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68875" y="4168775"/>
            <a:ext cx="7207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5934075" y="5233988"/>
            <a:ext cx="1503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КУЛЬТУРА И</a:t>
            </a:r>
          </a:p>
          <a:p>
            <a:r>
              <a:rPr lang="ru-RU" sz="1000" b="1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4438" y="5122863"/>
            <a:ext cx="70167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9572625" y="5186363"/>
            <a:ext cx="1125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СОЦИАЛЬНАЯ</a:t>
            </a:r>
          </a:p>
          <a:p>
            <a:r>
              <a:rPr lang="ru-RU" sz="1000" b="1">
                <a:latin typeface="Times New Roman" pitchFamily="18" charset="0"/>
              </a:rPr>
              <a:t>ПОЛИТИКА</a:t>
            </a: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13788" y="51022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9601200" y="4151313"/>
            <a:ext cx="1668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ОБСЛУЖИВАНИЕ</a:t>
            </a:r>
          </a:p>
          <a:p>
            <a:r>
              <a:rPr lang="ru-RU" sz="1000" b="1">
                <a:latin typeface="Times New Roman" pitchFamily="18" charset="0"/>
              </a:rPr>
              <a:t>ГОСУДАРСТВЕННОГО</a:t>
            </a:r>
          </a:p>
          <a:p>
            <a:r>
              <a:rPr lang="ru-RU" sz="1000" b="1">
                <a:latin typeface="Times New Roman" pitchFamily="18" charset="0"/>
              </a:rPr>
              <a:t>И МУНИЦИПАЛЬНОГО</a:t>
            </a:r>
          </a:p>
          <a:p>
            <a:r>
              <a:rPr lang="ru-RU" sz="1000" b="1">
                <a:latin typeface="Times New Roman" pitchFamily="18" charset="0"/>
              </a:rPr>
              <a:t>ДОЛГА</a:t>
            </a: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26463" y="4221163"/>
            <a:ext cx="7921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9696450" y="3382963"/>
            <a:ext cx="14795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ФИЗИЧЕСКАЯ КУЛЬТУРА, СПОРТ И СМИ</a:t>
            </a: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713788" y="3417888"/>
            <a:ext cx="6413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2389188" y="274638"/>
            <a:ext cx="93456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распределяются расходы по основным функциям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2973388" y="136525"/>
            <a:ext cx="9029700" cy="1046099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2212975" y="1462088"/>
          <a:ext cx="9320657" cy="5270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5531"/>
                <a:gridCol w="1130006"/>
                <a:gridCol w="950976"/>
                <a:gridCol w="999744"/>
                <a:gridCol w="914400"/>
              </a:tblGrid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3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организаций, 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2937,8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3182,6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5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144,27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154,21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167,33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184,18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Оборот розничной торговли, 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5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работников по территории, формирования ФОТ тыс. 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6,079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6,092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6,129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6,159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Фонд оплаты труда всего, 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18129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17841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17557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17280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5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официально зарегистрированной безработицы на конец года,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Прибыль прибыльных предприятий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потребительских цен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Средняя заработная плата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округу,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21239,0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22530,4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24174,9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25939,6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Инвестиции в основной капитал,млн.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just" fontAlgn="auto">
              <a:lnSpc>
                <a:spcPts val="2525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Тоншаевского муниципального округа  от 24 декабря 2020 года № 94 «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Тоншаевского муниципального округа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«Бюджет для граждан», в котором кратко и доступно отражены основные параметры бюджета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pPr algn="just" fontAlgn="auto">
              <a:lnSpc>
                <a:spcPts val="2525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Одной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ключевых задач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является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прозрачности муниципальных финансов, расширение практики общественного участия. </a:t>
            </a:r>
          </a:p>
          <a:p>
            <a:pPr algn="just" fontAlgn="auto">
              <a:lnSpc>
                <a:spcPts val="2525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Жители Тоншаевского муниципального округа,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как налогоплательщики, и как потребители общественных благ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 </a:t>
            </a:r>
          </a:p>
          <a:p>
            <a:pPr algn="just" fontAlgn="auto">
              <a:lnSpc>
                <a:spcPts val="2525"/>
              </a:lnSpc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финансов администрации Тоншаевского муниципального округа </a:t>
            </a:r>
            <a:r>
              <a:rPr lang="en-US" altLang="ru-RU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fin-tonsh.ru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«Бюджет»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ознакомиться с показателями бюджета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округа,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итогами его исполнения, а также получить другую важную информацию. </a:t>
            </a:r>
          </a:p>
        </p:txBody>
      </p:sp>
      <p:pic>
        <p:nvPicPr>
          <p:cNvPr id="18435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075" y="-55563"/>
            <a:ext cx="12382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0" name="Объект 10"/>
          <p:cNvGraphicFramePr>
            <a:graphicFrameLocks noGrp="1"/>
          </p:cNvGraphicFramePr>
          <p:nvPr>
            <p:ph idx="1"/>
          </p:nvPr>
        </p:nvGraphicFramePr>
        <p:xfrm>
          <a:off x="2328863" y="-47625"/>
          <a:ext cx="4254500" cy="3340100"/>
        </p:xfrm>
        <a:graphic>
          <a:graphicData uri="http://schemas.openxmlformats.org/presentationml/2006/ole">
            <p:oleObj spid="_x0000_s37890" name="Worksheet" r:id="rId5" imgW="4257675" imgH="3343453" progId="Excel.Sheet.8">
              <p:embed/>
            </p:oleObj>
          </a:graphicData>
        </a:graphic>
      </p:graphicFrame>
      <p:graphicFrame>
        <p:nvGraphicFramePr>
          <p:cNvPr id="37891" name="Объект 6"/>
          <p:cNvGraphicFramePr>
            <a:graphicFrameLocks/>
          </p:cNvGraphicFramePr>
          <p:nvPr/>
        </p:nvGraphicFramePr>
        <p:xfrm>
          <a:off x="4121150" y="3413125"/>
          <a:ext cx="3852863" cy="2987675"/>
        </p:xfrm>
        <a:graphic>
          <a:graphicData uri="http://schemas.openxmlformats.org/presentationml/2006/ole">
            <p:oleObj spid="_x0000_s37891" name="Worksheet" r:id="rId6" imgW="3857625" imgH="2990698" progId="Excel.Sheet.8">
              <p:embed/>
            </p:oleObj>
          </a:graphicData>
        </a:graphic>
      </p:graphicFrame>
      <p:graphicFrame>
        <p:nvGraphicFramePr>
          <p:cNvPr id="37892" name="Объект 10"/>
          <p:cNvGraphicFramePr>
            <a:graphicFrameLocks/>
          </p:cNvGraphicFramePr>
          <p:nvPr/>
        </p:nvGraphicFramePr>
        <p:xfrm>
          <a:off x="7875588" y="-49213"/>
          <a:ext cx="4633912" cy="3560763"/>
        </p:xfrm>
        <a:graphic>
          <a:graphicData uri="http://schemas.openxmlformats.org/presentationml/2006/ole">
            <p:oleObj spid="_x0000_s37892" name="Worksheet" r:id="rId7" imgW="4467225" imgH="3429203" progId="Excel.Sheet.8">
              <p:embed/>
            </p:oleObj>
          </a:graphicData>
        </a:graphic>
      </p:graphicFrame>
      <p:pic>
        <p:nvPicPr>
          <p:cNvPr id="37893" name="Picture 2" descr="http://www.moyby.com/images/news/4709955576581bc62d0bc64611a54f3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92300" y="4791075"/>
            <a:ext cx="22828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 descr="https://img3.stockfresh.com/files/k/kjpargeter/m/77/1669467_stock-photo-man-driving-fork-lift-truck-isolated-on-whit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363" y="2773363"/>
            <a:ext cx="219868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 descr="https://cdn.turkaramamotoru.com/ru/zarabotnaya-plata-168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693150" y="5022850"/>
            <a:ext cx="307498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Объект 5"/>
          <p:cNvGraphicFramePr>
            <a:graphicFrameLocks noGrp="1"/>
          </p:cNvGraphicFramePr>
          <p:nvPr>
            <p:ph idx="1"/>
          </p:nvPr>
        </p:nvGraphicFramePr>
        <p:xfrm>
          <a:off x="2230438" y="463550"/>
          <a:ext cx="8728075" cy="3632200"/>
        </p:xfrm>
        <a:graphic>
          <a:graphicData uri="http://schemas.openxmlformats.org/presentationml/2006/ole">
            <p:oleObj spid="_x0000_s38913" name="Worksheet" r:id="rId3" imgW="8743950" imgH="3638499" progId="Excel.Sheet.8">
              <p:embed/>
            </p:oleObj>
          </a:graphicData>
        </a:graphic>
      </p:graphicFrame>
      <p:pic>
        <p:nvPicPr>
          <p:cNvPr id="38914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https://www.syl.ru/misc/i/ai/129025/3252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72613" y="3481388"/>
            <a:ext cx="26273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s://pbs.twimg.com/media/Di4Ta9nX0AAJzyq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6225" y="5062538"/>
            <a:ext cx="262731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http://konzarya.ru/sites/default/files/image_gallery/___________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2525" y="2528888"/>
            <a:ext cx="2309813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62338" y="4641850"/>
            <a:ext cx="24352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Рисунок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834563" y="514350"/>
            <a:ext cx="226536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2279650" y="239714"/>
            <a:ext cx="9359900" cy="86294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2021-2023 года, тыс.руб.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036064" y="1085086"/>
          <a:ext cx="9781286" cy="553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120"/>
                <a:gridCol w="2414016"/>
                <a:gridCol w="2255520"/>
                <a:gridCol w="2246630"/>
              </a:tblGrid>
              <a:tr h="393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8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доходы, из них: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226617,3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240311,6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257200,9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 физических лиц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181743,2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193880,6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207791,4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15194,9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16708,9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2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Налог. взимаемый в связи с применением упрощенной системы налогообложения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9707,9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10509,9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11214,1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8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2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8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4025,9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7377,7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7524,9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земли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4798,4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нежилого фонда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8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 от использования имущества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000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951163" y="227013"/>
            <a:ext cx="9029700" cy="8683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2021-2023 год, тыс.руб.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50720" y="1085083"/>
          <a:ext cx="10025380" cy="4689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345"/>
                <a:gridCol w="2506345"/>
                <a:gridCol w="2506345"/>
                <a:gridCol w="2506345"/>
              </a:tblGrid>
              <a:tr h="3900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4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468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земли</a:t>
                      </a:r>
                    </a:p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364069,5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361900,3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351272,1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вышестоящего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364069,5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361900,3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351272,1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доходов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590686,8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602211,9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608473,0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 по отраслям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584686,8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602211,9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608473,0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расходов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584686,8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602211,9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608473,0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Профицит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+6000,0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102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Объект 6"/>
          <p:cNvGraphicFramePr>
            <a:graphicFrameLocks noGrp="1"/>
          </p:cNvGraphicFramePr>
          <p:nvPr>
            <p:ph idx="1"/>
          </p:nvPr>
        </p:nvGraphicFramePr>
        <p:xfrm>
          <a:off x="1892300" y="781050"/>
          <a:ext cx="9967913" cy="6510338"/>
        </p:xfrm>
        <a:graphic>
          <a:graphicData uri="http://schemas.openxmlformats.org/presentationml/2006/ole">
            <p:oleObj spid="_x0000_s41985" name="Worksheet" r:id="rId3" imgW="7715250" imgH="5038547" progId="Excel.Sheet.8">
              <p:embed/>
            </p:oleObj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76538" y="258763"/>
            <a:ext cx="9029700" cy="5746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Тоншаевского  муниципального округа 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7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8" descr="http://lipetsk.immf.ru/upload/iblock/aed/aed18dc8bf147a4ff4dd2923e2c2a3f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45638" y="5049838"/>
            <a:ext cx="25146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542925"/>
            <a:ext cx="9740900" cy="1069975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– основной вид безвозмездных перечислений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денежные средства, перечисляемые из одного бюджета бюджетной системы Российской Федерации другому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4463" y="3244850"/>
            <a:ext cx="4283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Виды межбюджетных трансфертов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9100" y="1768475"/>
            <a:ext cx="6565900" cy="5238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межбюджетных трансфертов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355850" y="2637362"/>
          <a:ext cx="9144000" cy="342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3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175" y="2301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1875692" y="219075"/>
            <a:ext cx="9448799" cy="13255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Какую помощь из федерального и областного бюджета получает Тоншаевский муниципальный округ</a:t>
            </a: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тыс.руб.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178050" y="1617663"/>
          <a:ext cx="8279718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604"/>
                <a:gridCol w="1997038"/>
                <a:gridCol w="1997038"/>
                <a:gridCol w="19970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2021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2022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2023 год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132086,2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108172,3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87324,9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33434,0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55102,7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65350,4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198549,3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198625,3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198596,8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межбюджетные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40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2" descr="http://freelance.ru/img/portfolio/thumb/00/34/39/342266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4908550"/>
            <a:ext cx="43068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2628900" y="100013"/>
            <a:ext cx="9074150" cy="112871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Особенности формирования бюджета Тоншаевского муниципального округа по расходам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28663" y="1331913"/>
            <a:ext cx="5314950" cy="866775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/>
              <a:t>Фонд оплаты труда рассчитан </a:t>
            </a:r>
            <a:r>
              <a:rPr lang="ru-RU" sz="1600" dirty="0">
                <a:cs typeface="Times New Roman" pitchFamily="18" charset="0"/>
              </a:rPr>
              <a:t>с учетом </a:t>
            </a:r>
            <a:endParaRPr lang="ru-RU" sz="1600" dirty="0" smtClean="0">
              <a:cs typeface="Times New Roman" pitchFamily="18" charset="0"/>
            </a:endParaRPr>
          </a:p>
          <a:p>
            <a:r>
              <a:rPr lang="ru-RU" sz="1600" dirty="0" smtClean="0">
                <a:cs typeface="Times New Roman" pitchFamily="18" charset="0"/>
              </a:rPr>
              <a:t>сохранения целевых показателей заработной платы отдельных категорий работников, установленных Указами Президента РФ </a:t>
            </a:r>
            <a:endParaRPr lang="ru-RU" sz="1600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437313" y="1412875"/>
            <a:ext cx="5118100" cy="706438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Софинансирование социально-значимых расходов органов местного самоуправления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3582988" y="2463800"/>
            <a:ext cx="5118100" cy="866775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Формирования </a:t>
            </a:r>
            <a:r>
              <a:rPr lang="ru-RU" sz="1600" dirty="0" err="1"/>
              <a:t>профицитного</a:t>
            </a:r>
            <a:r>
              <a:rPr lang="ru-RU" sz="1600" dirty="0"/>
              <a:t> бюджета на </a:t>
            </a:r>
            <a:r>
              <a:rPr lang="ru-RU" sz="1600" dirty="0" smtClean="0"/>
              <a:t>2021-2023 год </a:t>
            </a:r>
            <a:endParaRPr lang="ru-RU" sz="16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87525" y="3562350"/>
            <a:ext cx="8143875" cy="93503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формирования бюджета  Тоншаевского муниципального округа по расходам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847725" y="4654550"/>
            <a:ext cx="5075238" cy="109378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Обеспечение выплат </a:t>
            </a:r>
            <a:r>
              <a:rPr lang="ru-RU" sz="1600" dirty="0" smtClean="0">
                <a:solidFill>
                  <a:schemeClr val="tx1"/>
                </a:solidFill>
              </a:rPr>
              <a:t>заработной </a:t>
            </a:r>
            <a:r>
              <a:rPr lang="ru-RU" sz="1600" dirty="0">
                <a:solidFill>
                  <a:schemeClr val="tx1"/>
                </a:solidFill>
              </a:rPr>
              <a:t>платы отдельным категориям работников социальной сферы в соответствии с утвержденными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ru-RU" sz="1600" dirty="0">
                <a:solidFill>
                  <a:schemeClr val="tx1"/>
                </a:solidFill>
              </a:rPr>
              <a:t>дорожным картам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135688" y="4703763"/>
            <a:ext cx="5132387" cy="661987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Реализация жилищных программ</a:t>
            </a: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5057775" y="5662613"/>
            <a:ext cx="4873625" cy="106362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Реализация МП </a:t>
            </a:r>
            <a:r>
              <a:rPr lang="en-US" sz="1400" dirty="0"/>
              <a:t>“</a:t>
            </a:r>
            <a:r>
              <a:rPr lang="ru-RU" sz="1400" dirty="0"/>
              <a:t>Формирование современной городской среды на территории </a:t>
            </a:r>
            <a:r>
              <a:rPr lang="ru-RU" sz="1400" dirty="0" err="1"/>
              <a:t>Тоншаевского</a:t>
            </a:r>
            <a:r>
              <a:rPr lang="ru-RU" sz="1400" dirty="0"/>
              <a:t> муниципального района Нижегородской области на 2018-2022 годы</a:t>
            </a:r>
            <a:r>
              <a:rPr lang="en-US" sz="1400" dirty="0"/>
              <a:t>”</a:t>
            </a:r>
            <a:endParaRPr lang="ru-RU" sz="1400" dirty="0"/>
          </a:p>
        </p:txBody>
      </p:sp>
      <p:pic>
        <p:nvPicPr>
          <p:cNvPr id="4506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9975" y="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6" descr="http://today.kz/static/uploads/d1c3dbfa-02b2-417a-9ecc-a2d731969e0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3" y="2435225"/>
            <a:ext cx="200183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2" descr="http://ekaterinburg.mynedv.ru/i/avat/o_336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32950" y="2435225"/>
            <a:ext cx="192246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4" descr="https://www.hibiny.com/images/news/2016/122557/139389131cfb411fbaaa585efdf072a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1250" y="5748338"/>
            <a:ext cx="20081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2" descr="http://cfs.4geo.ru/get/market/product/img-204687686_165315544910412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33013" y="5532438"/>
            <a:ext cx="17256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809750" y="73025"/>
            <a:ext cx="10212388" cy="91122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2021-2023 г по основным отраслям, тыс.руб.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31264" y="932752"/>
          <a:ext cx="9940110" cy="517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745"/>
                <a:gridCol w="1613951"/>
                <a:gridCol w="2398207"/>
                <a:gridCol w="2398207"/>
              </a:tblGrid>
              <a:tr h="587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525" marR="9525" marT="9525" marB="0" anchor="ctr"/>
                </a:tc>
              </a:tr>
              <a:tr h="3015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76417,8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75048,0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91647,7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6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90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13817,9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13817,9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13817,9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29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36358,4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36346,5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36375,6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19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27255,7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43565,9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28987,9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12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19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324850,4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327437,5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330597,7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19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78626,4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78691,6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79638,8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19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22425,9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22368,3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22444,5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19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90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381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19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584686,8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602211,9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608473,0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615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2540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60" name="Picture 2" descr="http://archivekuzneck.pnzreg.ru/files/kuzneck_pnzreg_ru/01/finansy/foto(2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23104"/>
            <a:ext cx="1609344" cy="172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61" name="Прямоугольник 2"/>
          <p:cNvSpPr>
            <a:spLocks noChangeArrowheads="1"/>
          </p:cNvSpPr>
          <p:nvPr/>
        </p:nvSpPr>
        <p:spPr bwMode="auto">
          <a:xfrm>
            <a:off x="2090738" y="6057900"/>
            <a:ext cx="9791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аибольший объем расходов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 муниципального округа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составляют расходы по следующим разделам: -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образование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55,5%;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культура и кинематография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13,5%;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-общегосударственные вопросы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-13,1%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1438656" y="338138"/>
            <a:ext cx="10627932" cy="80791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2021-2023г по основным отраслям, тыс.руб.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539" y="0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0" descr="http://volbusiness.ru/assets/images/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0304" y="5414191"/>
            <a:ext cx="2623884" cy="108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https://lanista-group.ru/images/detailed/1/%D0%9E%D1%82%D1%87%D0%B5%D1%82_H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" y="4937760"/>
            <a:ext cx="1895381" cy="16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9" name="Объект 6"/>
          <p:cNvGraphicFramePr>
            <a:graphicFrameLocks noGrp="1"/>
          </p:cNvGraphicFramePr>
          <p:nvPr>
            <p:ph idx="1"/>
          </p:nvPr>
        </p:nvGraphicFramePr>
        <p:xfrm>
          <a:off x="1246188" y="1073150"/>
          <a:ext cx="9867900" cy="5022850"/>
        </p:xfrm>
        <a:graphic>
          <a:graphicData uri="http://schemas.openxmlformats.org/presentationml/2006/ole">
            <p:oleObj spid="_x0000_s47109" name="Worksheet" r:id="rId7" imgW="9525000" imgH="4848352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338" y="742950"/>
            <a:ext cx="9791700" cy="4085082"/>
          </a:xfrm>
        </p:spPr>
        <p:txBody>
          <a:bodyPr>
            <a:normAutofit/>
          </a:bodyPr>
          <a:lstStyle/>
          <a:p>
            <a:pPr algn="just" fontAlgn="auto">
              <a:lnSpc>
                <a:spcPts val="2000"/>
              </a:lnSpc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20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2000"/>
              </a:lnSpc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alt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участия населения в  осуществлении местного самоуправления. Публичные слушания  проводятся с целью выявления мнения населения по проекту  бюджета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округа.</a:t>
            </a: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20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20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житель вправе высказать свое мнение по проекту  бюджета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округа,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письменные предложения и замечания  для включения их в протокол публичных слушаний.</a:t>
            </a:r>
          </a:p>
          <a:p>
            <a:pPr algn="just" fontAlgn="auto">
              <a:lnSpc>
                <a:spcPts val="20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20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20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alt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публичных слушаний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заключение, в котором  отражаются выраженные позиции жителей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и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сформулированные по результатам публичных  слушаний. Заключение о результатах публичных слушаний подлежит  опубликованию.</a:t>
            </a:r>
          </a:p>
          <a:p>
            <a:pPr algn="ctr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2000" i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20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000" dirty="0"/>
          </a:p>
        </p:txBody>
      </p:sp>
      <p:sp>
        <p:nvSpPr>
          <p:cNvPr id="19458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1851025" y="220663"/>
            <a:ext cx="9625013" cy="522287"/>
          </a:xfrm>
        </p:spPr>
        <p:txBody>
          <a:bodyPr>
            <a:spAutoFit/>
          </a:bodyPr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</p:txBody>
      </p:sp>
      <p:pic>
        <p:nvPicPr>
          <p:cNvPr id="19459" name="Picture 8" descr="_DSC6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9763" y="5291328"/>
            <a:ext cx="3697287" cy="138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0"/>
            <a:ext cx="12382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2552700" y="1104900"/>
            <a:ext cx="9029700" cy="19431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Программный бюджет </a:t>
            </a:r>
            <a:r>
              <a:rPr lang="ru-RU" sz="1600" dirty="0" smtClean="0"/>
              <a:t>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ведомства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Программное </a:t>
            </a:r>
            <a:r>
              <a:rPr lang="ru-RU" sz="1600" dirty="0" err="1" smtClean="0"/>
              <a:t>бюджетирование</a:t>
            </a:r>
            <a:r>
              <a:rPr lang="ru-RU" sz="1600" dirty="0" smtClean="0"/>
              <a:t>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</a:t>
            </a:r>
            <a:r>
              <a:rPr lang="ru-RU" sz="1600" b="1" dirty="0" smtClean="0"/>
              <a:t>бюджетных средств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10738" y="5790509"/>
          <a:ext cx="9791700" cy="4561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8132" name="Группа 7"/>
          <p:cNvGrpSpPr>
            <a:grpSpLocks/>
          </p:cNvGrpSpPr>
          <p:nvPr/>
        </p:nvGrpSpPr>
        <p:grpSpPr bwMode="auto">
          <a:xfrm>
            <a:off x="5343525" y="3377184"/>
            <a:ext cx="6302375" cy="548640"/>
            <a:chOff x="3487743" y="1549682"/>
            <a:chExt cx="6511480" cy="565995"/>
          </a:xfrm>
        </p:grpSpPr>
        <p:sp>
          <p:nvSpPr>
            <p:cNvPr id="9" name="Пятиугольник 8"/>
            <p:cNvSpPr/>
            <p:nvPr/>
          </p:nvSpPr>
          <p:spPr>
            <a:xfrm rot="10800000">
              <a:off x="3487743" y="1589428"/>
              <a:ext cx="6511480" cy="526249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ятиугольник 4"/>
            <p:cNvSpPr/>
            <p:nvPr/>
          </p:nvSpPr>
          <p:spPr>
            <a:xfrm>
              <a:off x="3553350" y="1549682"/>
              <a:ext cx="6380266" cy="526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9950" tIns="68580" rIns="128016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Исполнение бюджета в программной классификации</a:t>
              </a:r>
            </a:p>
          </p:txBody>
        </p:sp>
      </p:grpSp>
      <p:grpSp>
        <p:nvGrpSpPr>
          <p:cNvPr id="48133" name="Группа 11"/>
          <p:cNvGrpSpPr>
            <a:grpSpLocks/>
          </p:cNvGrpSpPr>
          <p:nvPr/>
        </p:nvGrpSpPr>
        <p:grpSpPr bwMode="auto">
          <a:xfrm>
            <a:off x="5343525" y="4084320"/>
            <a:ext cx="6302375" cy="682752"/>
            <a:chOff x="5603386" y="4226778"/>
            <a:chExt cx="6511480" cy="1023212"/>
          </a:xfrm>
        </p:grpSpPr>
        <p:sp>
          <p:nvSpPr>
            <p:cNvPr id="13" name="Пятиугольник 12"/>
            <p:cNvSpPr/>
            <p:nvPr/>
          </p:nvSpPr>
          <p:spPr>
            <a:xfrm rot="10800000">
              <a:off x="5603386" y="4226778"/>
              <a:ext cx="6511480" cy="1023212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ятиугольник 4"/>
            <p:cNvSpPr/>
            <p:nvPr/>
          </p:nvSpPr>
          <p:spPr>
            <a:xfrm>
              <a:off x="5751001" y="4381020"/>
              <a:ext cx="6216249" cy="836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53027" tIns="68580" rIns="128016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Повышение качества бюджетного планирования и исполнения бюджета</a:t>
              </a:r>
            </a:p>
          </p:txBody>
        </p:sp>
      </p:grpSp>
      <p:grpSp>
        <p:nvGrpSpPr>
          <p:cNvPr id="48134" name="Группа 14"/>
          <p:cNvGrpSpPr>
            <a:grpSpLocks/>
          </p:cNvGrpSpPr>
          <p:nvPr/>
        </p:nvGrpSpPr>
        <p:grpSpPr bwMode="auto">
          <a:xfrm>
            <a:off x="5105399" y="4913376"/>
            <a:ext cx="6542088" cy="720662"/>
            <a:chOff x="3372507" y="2078937"/>
            <a:chExt cx="6467166" cy="1816625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3559257" y="2078937"/>
              <a:ext cx="6280416" cy="1639156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3372507" y="2190868"/>
              <a:ext cx="6467166" cy="17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4389" tIns="68580" rIns="128016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Мониторинг показателей исполнения целевых программ, оценка эффективности бюджетных расходов</a:t>
              </a:r>
            </a:p>
          </p:txBody>
        </p:sp>
      </p:grpSp>
      <p:grpSp>
        <p:nvGrpSpPr>
          <p:cNvPr id="48135" name="Группа 17"/>
          <p:cNvGrpSpPr>
            <a:grpSpLocks/>
          </p:cNvGrpSpPr>
          <p:nvPr/>
        </p:nvGrpSpPr>
        <p:grpSpPr bwMode="auto">
          <a:xfrm>
            <a:off x="5138737" y="5900928"/>
            <a:ext cx="6545262" cy="599979"/>
            <a:chOff x="4593792" y="11366803"/>
            <a:chExt cx="6912397" cy="2060938"/>
          </a:xfrm>
        </p:grpSpPr>
        <p:sp>
          <p:nvSpPr>
            <p:cNvPr id="19" name="Пятиугольник 18"/>
            <p:cNvSpPr/>
            <p:nvPr/>
          </p:nvSpPr>
          <p:spPr>
            <a:xfrm rot="10800000">
              <a:off x="4832197" y="11366803"/>
              <a:ext cx="6673992" cy="2010227"/>
            </a:xfrm>
            <a:prstGeom prst="homePlate">
              <a:avLst>
                <a:gd name="adj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ятиугольник 4"/>
            <p:cNvSpPr/>
            <p:nvPr/>
          </p:nvSpPr>
          <p:spPr>
            <a:xfrm>
              <a:off x="4593792" y="11665372"/>
              <a:ext cx="6912397" cy="1762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46486" tIns="68580" rIns="128016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Взаимосвязь бюджетных расходов с результатами реализации государственных программ</a:t>
              </a: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dirty="0"/>
            </a:p>
          </p:txBody>
        </p:sp>
      </p:grpSp>
      <p:sp>
        <p:nvSpPr>
          <p:cNvPr id="21" name="Блок-схема: альтернативный процесс 20"/>
          <p:cNvSpPr/>
          <p:nvPr/>
        </p:nvSpPr>
        <p:spPr>
          <a:xfrm>
            <a:off x="2641600" y="3409950"/>
            <a:ext cx="2367203" cy="3124200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  <a:r>
              <a:rPr lang="en-US" dirty="0"/>
              <a:t>8</a:t>
            </a:r>
            <a:r>
              <a:rPr lang="ru-RU" dirty="0"/>
              <a:t> Муниципальных программ сформировано в </a:t>
            </a:r>
            <a:r>
              <a:rPr lang="ru-RU" dirty="0" smtClean="0"/>
              <a:t>бюджете </a:t>
            </a:r>
            <a:r>
              <a:rPr lang="ru-RU" dirty="0"/>
              <a:t>Тоншаевского муниципального </a:t>
            </a:r>
            <a:r>
              <a:rPr lang="ru-RU" dirty="0" smtClean="0"/>
              <a:t>округа </a:t>
            </a:r>
            <a:r>
              <a:rPr lang="ru-RU" dirty="0"/>
              <a:t>на </a:t>
            </a:r>
            <a:r>
              <a:rPr lang="ru-RU" dirty="0" smtClean="0"/>
              <a:t>2021-2023г</a:t>
            </a:r>
            <a:endParaRPr lang="ru-RU" dirty="0"/>
          </a:p>
        </p:txBody>
      </p:sp>
      <p:sp>
        <p:nvSpPr>
          <p:cNvPr id="48139" name="Заголовок 1"/>
          <p:cNvSpPr txBox="1">
            <a:spLocks/>
          </p:cNvSpPr>
          <p:nvPr/>
        </p:nvSpPr>
        <p:spPr bwMode="auto">
          <a:xfrm>
            <a:off x="2730500" y="0"/>
            <a:ext cx="90297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программный бюджет</a:t>
            </a:r>
          </a:p>
        </p:txBody>
      </p:sp>
      <p:pic>
        <p:nvPicPr>
          <p:cNvPr id="48140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1863" y="3460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638" y="46038"/>
            <a:ext cx="9799637" cy="8016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в 2020-2023 годах в Тоншаевском муниципальном округе, тыс. руб.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195513" y="890017"/>
          <a:ext cx="9791700" cy="574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50"/>
                <a:gridCol w="1631950"/>
                <a:gridCol w="1631950"/>
                <a:gridCol w="1631950"/>
                <a:gridCol w="1631950"/>
                <a:gridCol w="1631950"/>
              </a:tblGrid>
              <a:tr h="4515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</a:tr>
              <a:tr h="280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Расходы, всего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594971,7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584686,8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602211,9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608473,0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7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 на реализацию муниципальных программ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457193,0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466401,6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485261,6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474917,9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56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образования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района»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323302,0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323988,0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326639,1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330746,5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7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культуры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Тоншаевского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муниципального района»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83377,5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83378,7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83378,7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457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агропромышленного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комплекса Тоншаевского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10628,7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10657,8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35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«Защита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населения и территории от чрезвычайных ситуаций, обеспечение пожарной безопасности и безопасности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людей на воде»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13973,4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14170,2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14170,2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921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0" name="Picture 14" descr="http://itd0.mycdn.me/image?id=849479957044&amp;t=20&amp;plc=WEB&amp;tkn=*carEuMQmX9uiCYKjTEJlb-dkg1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" y="4460875"/>
            <a:ext cx="148907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1" name="Picture 6" descr="https://dasq.ru/wp-content/uploads/2017/11/invest-to-educati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" y="2624138"/>
            <a:ext cx="1489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2" name="Picture 2" descr="https://avatars.mds.yandex.net/get-zen_doc/163240/pub_5a7c43b2c5feaf12732b9313_5a7c4404799d9dbfb9cc19de/scale_6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888" y="3497263"/>
            <a:ext cx="18256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23" name="AutoShape 4" descr="https://static0.misionesonline.net/wp-content/uploads/2018/09/dhk-1q54fg96gh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9224" name="Picture 8" descr="http://mpsc.ru/uploads/posts/2017-02/1486426313_opoveschenie_inf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013" y="5537200"/>
            <a:ext cx="15271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2279650" y="0"/>
            <a:ext cx="9775825" cy="10207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2020-2023 годах в Тоншаевском муниципальном округе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59000" y="1123950"/>
          <a:ext cx="9791700" cy="5432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50"/>
                <a:gridCol w="1631950"/>
                <a:gridCol w="1631950"/>
                <a:gridCol w="1631950"/>
                <a:gridCol w="1631950"/>
                <a:gridCol w="1631950"/>
              </a:tblGrid>
              <a:tr h="420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</a:tr>
              <a:tr h="817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«Управление муниципальным имуществом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Тоншаевского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муниципального района»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17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«Управление муниципальными финансами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79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«Содействие занятости несовершеннолетних граждан и незанятого населения Тоншаевского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174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предпринимательства и туризма Тоншаевского муниципального района»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408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«Обеспечение  граждан  Тоншаевского муниципального района Нижегородской области достойным жильем»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20457,1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6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023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127000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7" name="Picture 18" descr="http://vustug-info.ru/kotlas-info/kotlas-info/sites/default/files/14182201695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50" y="2395538"/>
            <a:ext cx="13144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8" name="Picture 2" descr="http://www.shymkent13.ru/_nw/6/167200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850" y="1620838"/>
            <a:ext cx="1384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9" name="Picture 4" descr="https://ds03.infourok.ru/uploads/ex/0bbd/0002b754-bda7f1b0/img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375" y="4303713"/>
            <a:ext cx="15017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0" name="Picture 6" descr="http://xn----ftbdby1aamd0evc.xn--p1ai/assets/components/phpthumbof/cache/802865-24375-19-bezrabotnyj.-17-10-2017-13-48-49.450f9307e7e58fb4d2232dad8e13831d30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4850" y="3403600"/>
            <a:ext cx="1327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1" name="Picture 8" descr="https://23kvartiri.ru/wp-content/uploads/2017/08/%D0%BA%D1%80%D0%B0%D1%81%D0%BD%D0%B4%D0%BE%D0%B0%D1%80-%D0%BA%D1%83%D0%BF%D0%B8%D1%82%D1%8C-%D0%BA%D0%B2%D0%B0%D1%80%D1%82%D0%B8%D1%80%D1%8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4850" y="5403850"/>
            <a:ext cx="1327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2411413" y="112713"/>
            <a:ext cx="9582150" cy="92075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2020-2023 годах в Тоншаевском муниципальном округе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844675" y="835025"/>
          <a:ext cx="9129141" cy="5682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52"/>
                <a:gridCol w="1271253"/>
                <a:gridCol w="1414272"/>
                <a:gridCol w="1540764"/>
                <a:gridCol w="1631950"/>
                <a:gridCol w="1631950"/>
              </a:tblGrid>
              <a:tr h="473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Бюджет 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</a:tr>
              <a:tr h="1005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физической культуры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спорта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молодежной политики в Тоншаевском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районе»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34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«Профилактика насилия и жестокого обращения с детьми, безнадзорности и правонарушений  несовершеннолетних в Тоншаевском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районе»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02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«Комплексные меры противодействия злоупотребления наркотиками и их незаконному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обороту»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970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«Профилактика преступлений и иных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правонарушений»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6853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«Профилактика терроризма и экстремизма на территории Тоншаевского муниципального района»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125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-58738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4" name="Picture 2" descr="http://sreda24.ru/media/k2/items/cache/a3b88a50508bfd784d06160824d0a0e3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" y="1169988"/>
            <a:ext cx="127476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5" name="Picture 6" descr="https://banner2.kisspng.com/20180607/oqq/kisspng-crossfit-kettlebell-weight-training-exercise-clip-kickstart-5b19003003dbd0.91939672152836510401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" y="2097088"/>
            <a:ext cx="13462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6" name="Picture 8" descr="https://ds02.infourok.ru/uploads/ex/10dc/0005680b-dbeda6f6/img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138" y="3159125"/>
            <a:ext cx="13557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7" name="Picture 10" descr="https://centrreabilitacii.ru/upload/medialibrary/830/83013d0e7d3c894bb0b45f0d64250ad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" y="4352925"/>
            <a:ext cx="134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8" name="Picture 12" descr="https://st2.depositphotos.com/2775931/7391/i/950/depositphotos_73914799-stock-photo-prison-and-convicted-topic-ma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0550" y="5373688"/>
            <a:ext cx="123666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8238" y="182563"/>
            <a:ext cx="9550400" cy="7350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</a:t>
            </a: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2020-2023 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Тоншаевском муниципальном </a:t>
            </a: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</a:t>
            </a: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227263" y="1207008"/>
          <a:ext cx="9791700" cy="431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778"/>
                <a:gridCol w="1631122"/>
                <a:gridCol w="1631950"/>
                <a:gridCol w="1631950"/>
                <a:gridCol w="1631950"/>
                <a:gridCol w="1631950"/>
              </a:tblGrid>
              <a:tr h="551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«Формирование современной городской среды на территории Тоншаевского района»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«Повышение безопасности дорожного движения в  Тоншаевском муниципальном районе»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 Устройство контейнерных площадок на территории Тоншаевского района Нижегородской области»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«Использование и охрана земель сельскохозяйственного назначения на территории Тоншаевского муниципального района»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6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непрограммные расходы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137778,7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118285,2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116950,3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133555,1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22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127000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8" name="Picture 2" descr="http://www.riakchr.ru/upload/iblock/3cc/3ccca2c33e62c804b58cc2e95a9e72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3" y="1771650"/>
            <a:ext cx="1406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9" name="Picture 4" descr="http://dochkiisinochki.ru/wp-content/uploads/2015/05/kartinki-pro-pd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3" y="2738438"/>
            <a:ext cx="14065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0" name="Picture 6" descr="http://nevadm.ru/media/cache/bd/15/62/93/b6/58/bd156293b6581dcb8b6639a7672901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565525"/>
            <a:ext cx="1525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1" name="Picture 8" descr="http://adm-yeisk.ru/sites/default/files/3_9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825" y="4725988"/>
            <a:ext cx="15208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3024188" y="127000"/>
            <a:ext cx="9029700" cy="10795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распределяются расходы бюджета муниципального округа на 2020-2023г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/>
          </a:p>
        </p:txBody>
      </p:sp>
      <p:pic>
        <p:nvPicPr>
          <p:cNvPr id="5325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88" y="-58738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1" name="Объект 13"/>
          <p:cNvGraphicFramePr>
            <a:graphicFrameLocks noGrp="1"/>
          </p:cNvGraphicFramePr>
          <p:nvPr>
            <p:ph idx="1"/>
          </p:nvPr>
        </p:nvGraphicFramePr>
        <p:xfrm>
          <a:off x="1146175" y="1219200"/>
          <a:ext cx="3998913" cy="2646363"/>
        </p:xfrm>
        <a:graphic>
          <a:graphicData uri="http://schemas.openxmlformats.org/presentationml/2006/ole">
            <p:oleObj spid="_x0000_s53251" name="Worksheet" r:id="rId5" imgW="3124200" imgH="2066950" progId="Excel.Sheet.8">
              <p:embed/>
            </p:oleObj>
          </a:graphicData>
        </a:graphic>
      </p:graphicFrame>
      <p:graphicFrame>
        <p:nvGraphicFramePr>
          <p:cNvPr id="53252" name="Объект 13"/>
          <p:cNvGraphicFramePr>
            <a:graphicFrameLocks/>
          </p:cNvGraphicFramePr>
          <p:nvPr/>
        </p:nvGraphicFramePr>
        <p:xfrm>
          <a:off x="6096000" y="1463675"/>
          <a:ext cx="3291840" cy="2645029"/>
        </p:xfrm>
        <a:graphic>
          <a:graphicData uri="http://schemas.openxmlformats.org/presentationml/2006/ole">
            <p:oleObj spid="_x0000_s53252" name="Worksheet" r:id="rId6" imgW="2190750" imgH="1942998" progId="Excel.Sheet.8">
              <p:embed/>
            </p:oleObj>
          </a:graphicData>
        </a:graphic>
      </p:graphicFrame>
      <p:graphicFrame>
        <p:nvGraphicFramePr>
          <p:cNvPr id="53253" name="Объект 13"/>
          <p:cNvGraphicFramePr>
            <a:graphicFrameLocks/>
          </p:cNvGraphicFramePr>
          <p:nvPr/>
        </p:nvGraphicFramePr>
        <p:xfrm>
          <a:off x="2182813" y="3571875"/>
          <a:ext cx="3668712" cy="3109913"/>
        </p:xfrm>
        <a:graphic>
          <a:graphicData uri="http://schemas.openxmlformats.org/presentationml/2006/ole">
            <p:oleObj spid="_x0000_s53253" name="Worksheet" r:id="rId7" imgW="2533650" imgH="2152701" progId="Excel.Sheet.8">
              <p:embed/>
            </p:oleObj>
          </a:graphicData>
        </a:graphic>
      </p:graphicFrame>
      <p:graphicFrame>
        <p:nvGraphicFramePr>
          <p:cNvPr id="53254" name="Объект 13"/>
          <p:cNvGraphicFramePr>
            <a:graphicFrameLocks/>
          </p:cNvGraphicFramePr>
          <p:nvPr/>
        </p:nvGraphicFramePr>
        <p:xfrm>
          <a:off x="6864350" y="3657600"/>
          <a:ext cx="4157663" cy="3097213"/>
        </p:xfrm>
        <a:graphic>
          <a:graphicData uri="http://schemas.openxmlformats.org/presentationml/2006/ole">
            <p:oleObj spid="_x0000_s53254" name="Worksheet" r:id="rId8" imgW="2495550" imgH="1857248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844675" y="215900"/>
            <a:ext cx="10086975" cy="89217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Тоншаевского муниципального района», утверждена постановлением Администрации Тоншаевского муниципального района № 165 от 12 ноября 2014 года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b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ru-RU" sz="32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275" y="1844675"/>
            <a:ext cx="10239375" cy="10477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/>
        </p:nvGraphicFramePr>
        <p:xfrm>
          <a:off x="923924" y="2905125"/>
          <a:ext cx="10700417" cy="805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339"/>
                <a:gridCol w="1597274"/>
                <a:gridCol w="1527065"/>
                <a:gridCol w="1649930"/>
                <a:gridCol w="1399809"/>
              </a:tblGrid>
              <a:tr h="293734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0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323302,0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323988,0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326639,1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330746,5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1952625" y="11080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программы: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образования, спорта и молодежной политики администрации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района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96" name="Rectangle 1"/>
          <p:cNvSpPr>
            <a:spLocks noChangeArrowheads="1"/>
          </p:cNvSpPr>
          <p:nvPr/>
        </p:nvSpPr>
        <p:spPr bwMode="auto">
          <a:xfrm>
            <a:off x="898525" y="3887788"/>
            <a:ext cx="814705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Направление расходования бюджетных средств в рамках программы:</a:t>
            </a:r>
            <a:endParaRPr lang="ru-RU" alt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/>
              <a:t>1) совершенствование содержания и технологий образования, создание в системе дошкольного и общего образования равных возможностей в получении качественного образования для всех категорий детей, в том числе детей с ограниченными возможностями здоровья;</a:t>
            </a:r>
          </a:p>
          <a:p>
            <a:r>
              <a:rPr lang="ru-RU" sz="900" dirty="0"/>
              <a:t>2) создание условий, обеспечивающих соответствие муниципальной системы дополнительного образования требованиям инновационного развития экономики, удовлетворение ожиданий общества и каждого гражданина, создание в системе воспитания и дополнительного образования равных возможностей для современного качественного образования, и позитивной социализации детей;</a:t>
            </a:r>
          </a:p>
          <a:p>
            <a:r>
              <a:rPr lang="ru-RU" sz="900" dirty="0"/>
              <a:t>3) обеспечение надежной и актуальной информацией процессов принятия решений участниками образовательных отношений в целях повышения качества образования;</a:t>
            </a:r>
          </a:p>
          <a:p>
            <a:r>
              <a:rPr lang="ru-RU" sz="900" dirty="0"/>
              <a:t>4) создание условий для повышения гражданской ответственности за судьбу страны, повышение уровня консолидации общества для решения задач обеспечения национальной безопасности и устойчивого развития Российской Федерации, укрепление чувства сопричастности граждан к великой истории и культуре России, обеспечение преемственности поколений россиян, воспитание гражданина, любящего свою Родину и семью, имеющего активную жизненную позицию;</a:t>
            </a:r>
          </a:p>
          <a:p>
            <a:r>
              <a:rPr lang="ru-RU" sz="900" dirty="0"/>
              <a:t>5) развитие инфраструктуры и организационно-экономических механизмов, обеспечивающих доступность качественного образования;</a:t>
            </a:r>
          </a:p>
          <a:p>
            <a:r>
              <a:rPr lang="ru-RU" sz="900" dirty="0"/>
              <a:t>6) обеспечение доступных качественных образовательных услуг дошкольного образования семьям, имеющим детей дошкольного возраста, проживающим на территории Тоншаевского муниципального района, и предоставление права на качественное образование, соответствующее современному уровню требований, детям младшего школьного возраста, проживающим на отдаленных территориях в сельской местности;</a:t>
            </a:r>
          </a:p>
          <a:p>
            <a:r>
              <a:rPr lang="ru-RU" sz="900" dirty="0"/>
              <a:t>7) обеспечение государственных гарантий прав граждан на получение общедоступного дошкольного образования;</a:t>
            </a:r>
          </a:p>
          <a:p>
            <a:r>
              <a:rPr lang="ru-RU" sz="900" dirty="0"/>
              <a:t>8) обеспечение социально-правовой защиты детей на территории Тоншаевского муниципального района;</a:t>
            </a:r>
          </a:p>
          <a:p>
            <a:r>
              <a:rPr lang="ru-RU" sz="900" dirty="0"/>
              <a:t>9) создание в общеобразовательных организациях, расположенных в сельской местности, условий для занятия физической культурой и спортом.</a:t>
            </a:r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76200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8" name="Picture 2" descr="http://hram-tonshaevo.cerkov.ru/files/2017/05/dsmntOcYw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5575" y="4256088"/>
            <a:ext cx="2757488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2297113" y="112713"/>
            <a:ext cx="9029700" cy="94456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 Тоншаевского муниципального района Нижегородской области»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952625" y="11080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программы: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культуры. Туризма и народно-художественных промыслов администрации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района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38288" y="1720850"/>
            <a:ext cx="10239375" cy="10477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культурного и исторического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наследия .Обеспечение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граждан к культурным ценностям и участию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культурной жизни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реализация творческого потенциала людей, проживающих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района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благоприятных условий для развития сферы культуры</a:t>
            </a:r>
          </a:p>
          <a:p>
            <a:pPr fontAlgn="auto">
              <a:spcAft>
                <a:spcPts val="0"/>
              </a:spcAft>
              <a:defRPr/>
            </a:pPr>
            <a:endParaRPr lang="ru-RU" sz="1800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1152525" y="2849563"/>
          <a:ext cx="1062459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266"/>
                <a:gridCol w="1585955"/>
                <a:gridCol w="1516246"/>
                <a:gridCol w="1638239"/>
                <a:gridCol w="1389889"/>
              </a:tblGrid>
              <a:tr h="361464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927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81369,5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83377,5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83378,7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83378,7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5320" name="Rectangle 1"/>
          <p:cNvSpPr>
            <a:spLocks noChangeArrowheads="1"/>
          </p:cNvSpPr>
          <p:nvPr/>
        </p:nvSpPr>
        <p:spPr bwMode="auto">
          <a:xfrm>
            <a:off x="1130300" y="3714751"/>
            <a:ext cx="7899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Подпрограмма «Развитие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культурно-досуговой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деятельности»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Непосредственные результаты: Число участников культурно -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мероприятий составит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194591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человек. Количество детей, привлекаемых к участию в творческих мероприятиях составит 1181 человек. Количество проведенных культурно-массовых мероприятий составит 2989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Подпрограмма «Развитие дополнительного образования в сфере искусств»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Сохранение 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контингента ДМШ,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предпрофессиональных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программ – 1.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Число учащихся, ставших лауреатами областных, российских, международных конкурсов и фестивалей - 3 человека.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Подпрограмма «Развитие библиотечного обслуживания населения»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Увеличение количества библиографических записей в сводном электронном каталоге библиотек Тоншаевского муниципального района, в том числе включенных в сводный электронный каталог библиотек России, 22,8 % к предыдущему году.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Увеличение доли публичных библиотек, подключенных к информационно - телекоммуникационной сети «Интернет», в общем количестве муниципальных библиотек Нижегородской области, до66,7% к общему числу библиотек.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Охват населения библиотечным обслуживанием, до 84 %.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Подпрограмма «Развитие музейной деятельности»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Количество музейных предметов, представленных в открытом показе,  составит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460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единиц хранения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Посещаемость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муниципального учреждения культуры Тоншаевский краеведческий музей о увеличится до 7600 человек</a:t>
            </a:r>
          </a:p>
        </p:txBody>
      </p:sp>
      <p:pic>
        <p:nvPicPr>
          <p:cNvPr id="5532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2" name="Picture 4" descr="https://ds04.infourok.ru/uploads/ex/0165/0014e8f4-daca0e85/hello_html_2c5afef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77350" y="3836988"/>
            <a:ext cx="2500313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1952625" y="36513"/>
            <a:ext cx="10239375" cy="13255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МП «Развитие агропромышленного комплекса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района»</a:t>
            </a: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500313" y="117951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программы: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сельского хозяйства</a:t>
            </a:r>
            <a:r>
              <a:rPr lang="ru-RU" alt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района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1952625" y="1857375"/>
            <a:ext cx="10239375" cy="623888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/>
        </p:nvGraphicFramePr>
        <p:xfrm>
          <a:off x="8248650" y="3208338"/>
          <a:ext cx="3728862" cy="89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49"/>
                <a:gridCol w="561975"/>
                <a:gridCol w="600075"/>
                <a:gridCol w="590550"/>
                <a:gridCol w="585613"/>
              </a:tblGrid>
              <a:tr h="297638"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29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10657,8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96888" y="2586038"/>
          <a:ext cx="7721600" cy="4125914"/>
        </p:xfrm>
        <a:graphic>
          <a:graphicData uri="http://schemas.openxmlformats.org/drawingml/2006/table">
            <a:tbl>
              <a:tblPr/>
              <a:tblGrid>
                <a:gridCol w="3314700"/>
                <a:gridCol w="825500"/>
                <a:gridCol w="825500"/>
                <a:gridCol w="823912"/>
                <a:gridCol w="825500"/>
                <a:gridCol w="11064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 и показателей развития сельского хозяйства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 измерения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Индекс производства продукции сельского хозяйства в хозяйствах всех категорий (в сопоставимых ценах) к предыдущему году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Индекс производства продукции растениеводства (в сопоставимых ценах) к предыдущему году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животноводства (в сопоставимых ценах) к предыдущему году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 сельского хозяйства к предыдущему году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105,1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 (по сельскохозяйственным организациям) 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11484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11991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12590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12624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 в действующих ценах в хозяйствах всех категорий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332554,1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351431,9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356703,1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376951,7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Валовой сбор зерновых и зернобобовых культур в хозяйствах всех категорий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4865,4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4865,4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4865,4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4865,4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 в сельскохозяйственных организациях, крестьянских (фермерских) хозяйствах, включая индивидуальных предпринимателей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734,9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741,5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748,1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754,1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pic>
        <p:nvPicPr>
          <p:cNvPr id="5642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4" name="Picture 2" descr="http://spkopanskoe.ru/informatsiya-dlya-mfkh-lpkh/14830098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75" y="4827588"/>
            <a:ext cx="3614738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ъект 4"/>
          <p:cNvSpPr>
            <a:spLocks noGrp="1"/>
          </p:cNvSpPr>
          <p:nvPr>
            <p:ph idx="1"/>
          </p:nvPr>
        </p:nvSpPr>
        <p:spPr>
          <a:xfrm>
            <a:off x="3260725" y="6121400"/>
            <a:ext cx="7993063" cy="285750"/>
          </a:xfr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Муниципальный долг – совокупность долговых обязательств муниципального образования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675933" y="1007459"/>
          <a:ext cx="3805014" cy="2181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138860" y="3589657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7594780" y="994783"/>
          <a:ext cx="3759020" cy="210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8014072" y="3611546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57350" name="TextBox 12"/>
          <p:cNvSpPr txBox="1">
            <a:spLocks noChangeArrowheads="1"/>
          </p:cNvSpPr>
          <p:nvPr/>
        </p:nvSpPr>
        <p:spPr bwMode="auto">
          <a:xfrm>
            <a:off x="2546350" y="6418263"/>
            <a:ext cx="88850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Calibri" pitchFamily="34" charset="0"/>
              </a:rPr>
              <a:t>Муниципальный долг Тоншаевского муниципального </a:t>
            </a:r>
            <a:r>
              <a:rPr lang="ru-RU" sz="1400" b="1" dirty="0" smtClean="0">
                <a:solidFill>
                  <a:srgbClr val="7030A0"/>
                </a:solidFill>
                <a:latin typeface="Calibri" pitchFamily="34" charset="0"/>
              </a:rPr>
              <a:t>округа  </a:t>
            </a:r>
            <a:r>
              <a:rPr lang="ru-RU" sz="1400" b="1" dirty="0">
                <a:solidFill>
                  <a:srgbClr val="7030A0"/>
                </a:solidFill>
                <a:latin typeface="Calibri" pitchFamily="34" charset="0"/>
              </a:rPr>
              <a:t>находится на экономически безопасном уровне</a:t>
            </a:r>
          </a:p>
        </p:txBody>
      </p:sp>
      <p:pic>
        <p:nvPicPr>
          <p:cNvPr id="57351" name="Picture 7" descr="logo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Заголовок 1"/>
          <p:cNvSpPr txBox="1">
            <a:spLocks/>
          </p:cNvSpPr>
          <p:nvPr/>
        </p:nvSpPr>
        <p:spPr bwMode="auto">
          <a:xfrm>
            <a:off x="1995488" y="-174625"/>
            <a:ext cx="990917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млн.руб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61913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935288" y="114300"/>
            <a:ext cx="8716962" cy="60325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20483" name="Прямоугольник 12"/>
          <p:cNvSpPr>
            <a:spLocks noChangeArrowheads="1"/>
          </p:cNvSpPr>
          <p:nvPr/>
        </p:nvSpPr>
        <p:spPr bwMode="auto">
          <a:xfrm>
            <a:off x="2036763" y="862013"/>
            <a:ext cx="98679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575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«Бюджет для граждан» познакомит Вас с положениями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финансового документа Тоншаевского 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решения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Совета депутатов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Тоншаевского муниципального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 от 24 декабря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бюджете Тоншаевского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годов.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73050" indent="-273050" algn="just">
              <a:spcBef>
                <a:spcPts val="575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В документе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спорта, социальной политики и в других сферах.</a:t>
            </a:r>
          </a:p>
          <a:p>
            <a:pPr marL="273050" indent="-273050" algn="just">
              <a:spcBef>
                <a:spcPts val="575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затрагивает интересы каждого жителя Тоншаевского 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>
              <a:spcBef>
                <a:spcPts val="575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484" name="Picture 16" descr="https://s.vtambove.ru/localStorage/news/9b/a7/98/96/9ba79896_resizedScaled_1020to6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5863" y="5099050"/>
            <a:ext cx="2916237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1999488" y="166688"/>
            <a:ext cx="4888992" cy="104032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долга, тыс. руб.</a:t>
            </a:r>
          </a:p>
        </p:txBody>
      </p:sp>
      <p:pic>
        <p:nvPicPr>
          <p:cNvPr id="58371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0112" y="5450332"/>
            <a:ext cx="21463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5"/>
          <p:cNvGraphicFramePr>
            <a:graphicFrameLocks noGrp="1"/>
          </p:cNvGraphicFramePr>
          <p:nvPr/>
        </p:nvGraphicFramePr>
        <p:xfrm>
          <a:off x="6778751" y="2840736"/>
          <a:ext cx="4838573" cy="2670048"/>
        </p:xfrm>
        <a:graphic>
          <a:graphicData uri="http://schemas.openxmlformats.org/presentationml/2006/ole">
            <p:oleObj spid="_x0000_s58371" name="Worksheet" r:id="rId6" imgW="7105650" imgH="3200400" progId="Excel.Shee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15328" y="2060449"/>
            <a:ext cx="4693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долга. тыс. руб.</a:t>
            </a:r>
            <a:endParaRPr lang="ru-RU" sz="2000" dirty="0"/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</p:nvPr>
        </p:nvGraphicFramePr>
        <p:xfrm>
          <a:off x="1206500" y="1743075"/>
          <a:ext cx="4902200" cy="2097088"/>
        </p:xfrm>
        <a:graphic>
          <a:graphicData uri="http://schemas.openxmlformats.org/presentationml/2006/ole">
            <p:oleObj spid="_x0000_s58372" name="Worksheet" r:id="rId7" imgW="7458075" imgH="3191053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96902" y="1903169"/>
          <a:ext cx="9414098" cy="354513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41271"/>
                <a:gridCol w="1091177"/>
                <a:gridCol w="1099901"/>
                <a:gridCol w="1224199"/>
                <a:gridCol w="1066472"/>
                <a:gridCol w="1184722"/>
                <a:gridCol w="1006356"/>
              </a:tblGrid>
              <a:tr h="526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                                                                                        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Наименование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764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96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</a:tr>
              <a:tr h="994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Кредиты кредитных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</a:tr>
            </a:tbl>
          </a:graphicData>
        </a:graphic>
      </p:graphicFrame>
      <p:pic>
        <p:nvPicPr>
          <p:cNvPr id="6041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Заголовок 1"/>
          <p:cNvSpPr txBox="1">
            <a:spLocks/>
          </p:cNvSpPr>
          <p:nvPr/>
        </p:nvSpPr>
        <p:spPr bwMode="auto">
          <a:xfrm>
            <a:off x="2020888" y="82550"/>
            <a:ext cx="99107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Муниципальные внутренние заимствования, млн.руб.</a:t>
            </a: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1353312" y="365125"/>
            <a:ext cx="10000488" cy="103695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Национальные проекты в бюджете Тоншаевского муниципального округа на 2021 – 2023 годы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6246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70560" y="1816608"/>
            <a:ext cx="6669024" cy="212140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Национальный проект «Жилье и городская среда»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606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на 2021 год - 8,3 млн. рублей</a:t>
            </a:r>
          </a:p>
          <a:p>
            <a:pPr marL="1606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на 2022 год – 24,6 млн. рублей</a:t>
            </a:r>
          </a:p>
          <a:p>
            <a:pPr marL="1606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на 2023 год -  10,1 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 bwMode="auto">
          <a:xfrm>
            <a:off x="5742432" y="4096512"/>
            <a:ext cx="5413248" cy="21336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Национальный проект «Экология»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255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на 2021 год - 350,0 тыс. рублей</a:t>
            </a:r>
          </a:p>
          <a:p>
            <a:pPr marL="1255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на 2022 год - 350,0 тыс. рублей</a:t>
            </a:r>
          </a:p>
          <a:p>
            <a:pPr marL="1255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на 2023 год - 350,0 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3186" name="Picture 2" descr="http://manturovo.org/i/u/02c71c7ee44a7a1bba83584b1393901f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4401313"/>
            <a:ext cx="3718560" cy="1353311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188" name="AutoShape 4" descr="https://sun9-8.userapi.com/98-est72bkC3zPjsW-DdasXXBM1LOi5HkKjLzw/439gvSErV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90" name="AutoShape 6" descr="https://sun9-8.userapi.com/98-est72bkC3zPjsW-DdasXXBM1LOi5HkKjLzw/439gvSErV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3192" name="Picture 8" descr="http://i.mycdn.me/i?r=AzEPZsRbOZEKgBhR0XGMT1RkmsxVBS9aPBqv8gRmq9v-96aKTM5SRkZCeTgDn6uOy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9184" y="1914144"/>
            <a:ext cx="3035808" cy="19141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>
            <a:spLocks noGrp="1" noChangeArrowheads="1"/>
          </p:cNvSpPr>
          <p:nvPr>
            <p:ph type="title"/>
          </p:nvPr>
        </p:nvSpPr>
        <p:spPr>
          <a:xfrm>
            <a:off x="4562475" y="885825"/>
            <a:ext cx="7629525" cy="1323975"/>
          </a:xfr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сайт администрации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Тоншаевского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муниципального района 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http://www.tns.omsu-nnov.ru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почты Управления финансов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fo_tonsh@mts-nn.ru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5030788" y="2209800"/>
            <a:ext cx="7161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материалы по бюджету  </a:t>
            </a:r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6423025" y="2632075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http://tns.omsu-nnov.ru/?id=121999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Прямоугольник 8"/>
          <p:cNvSpPr>
            <a:spLocks noChangeArrowheads="1"/>
          </p:cNvSpPr>
          <p:nvPr/>
        </p:nvSpPr>
        <p:spPr bwMode="auto">
          <a:xfrm>
            <a:off x="5824538" y="3001963"/>
            <a:ext cx="7161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folHlink"/>
              </a:buClr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портал государственных и муниципальных </a:t>
            </a:r>
          </a:p>
          <a:p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 Нижегородской области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http://gu.nnov.ru/</a:t>
            </a: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3" name="Прямоугольник 9"/>
          <p:cNvSpPr>
            <a:spLocks noChangeArrowheads="1"/>
          </p:cNvSpPr>
          <p:nvPr/>
        </p:nvSpPr>
        <p:spPr bwMode="auto">
          <a:xfrm>
            <a:off x="3638550" y="3748088"/>
            <a:ext cx="9404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Нижегородской области для размещения</a:t>
            </a:r>
          </a:p>
          <a:p>
            <a:pPr algn="ctr"/>
            <a:r>
              <a:rPr lang="ru-RU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информации О размещении государственных и муниципальных заказов </a:t>
            </a:r>
            <a:r>
              <a:rPr lang="en-US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http://www.goszakaz.nnov.ru/index.html</a:t>
            </a:r>
            <a:endParaRPr lang="ru-RU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Прямоугольник 10"/>
          <p:cNvSpPr>
            <a:spLocks noChangeArrowheads="1"/>
          </p:cNvSpPr>
          <p:nvPr/>
        </p:nvSpPr>
        <p:spPr bwMode="auto">
          <a:xfrm>
            <a:off x="5030788" y="4953000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folHlink"/>
              </a:buClr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муниципальных учреждениях </a:t>
            </a:r>
            <a:r>
              <a:rPr 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http://bus.gov.ru/public/home.html</a:t>
            </a:r>
            <a:endParaRPr lang="ru-RU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5" name="Прямоугольник 10"/>
          <p:cNvSpPr>
            <a:spLocks noChangeArrowheads="1"/>
          </p:cNvSpPr>
          <p:nvPr/>
        </p:nvSpPr>
        <p:spPr bwMode="auto">
          <a:xfrm>
            <a:off x="4729163" y="369888"/>
            <a:ext cx="6492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</a:p>
          <a:p>
            <a:pPr algn="ctr">
              <a:buClr>
                <a:schemeClr val="folHlink"/>
              </a:buClr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75" y="369888"/>
            <a:ext cx="3898900" cy="6102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63497" name="Рисунок 18" descr="Нижегородская область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3863" y="3197225"/>
            <a:ext cx="1112837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8" name="Прямоугольник 19"/>
          <p:cNvSpPr>
            <a:spLocks noChangeArrowheads="1"/>
          </p:cNvSpPr>
          <p:nvPr/>
        </p:nvSpPr>
        <p:spPr bwMode="auto">
          <a:xfrm>
            <a:off x="773113" y="4619625"/>
            <a:ext cx="295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70C0"/>
                </a:solidFill>
              </a:rPr>
              <a:t>Нижегородская область</a:t>
            </a:r>
            <a:endParaRPr lang="ru-RU" altLang="ru-RU">
              <a:solidFill>
                <a:srgbClr val="0070C0"/>
              </a:solidFill>
            </a:endParaRPr>
          </a:p>
        </p:txBody>
      </p:sp>
      <p:pic>
        <p:nvPicPr>
          <p:cNvPr id="63499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113" y="4079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0" y="200025"/>
            <a:ext cx="9029700" cy="6254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сборника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71700" y="825500"/>
          <a:ext cx="9791700" cy="5225669"/>
        </p:xfrm>
        <a:graphic>
          <a:graphicData uri="http://schemas.openxmlformats.org/drawingml/2006/table">
            <a:tbl>
              <a:tblPr/>
              <a:tblGrid>
                <a:gridCol w="990600"/>
                <a:gridCol w="88011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Приглашение на публичные слушания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"Бюджет для граждан"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государственного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семейного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Сбалансированность бюджета по доходам и расходам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чем основано составление проекта бюджета муниципального округа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происходит составление проекта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Бюджетный процесс - ежегодное формирование и исполнение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Модельный бюджет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Группировка расходов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Сбалансированность бюджета по доходам и расходам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pic>
        <p:nvPicPr>
          <p:cNvPr id="6456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1031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517900" y="212725"/>
            <a:ext cx="6426200" cy="52387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сборника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554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1031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63738" y="736600"/>
          <a:ext cx="9791700" cy="5272151"/>
        </p:xfrm>
        <a:graphic>
          <a:graphicData uri="http://schemas.openxmlformats.org/drawingml/2006/table">
            <a:tbl>
              <a:tblPr/>
              <a:tblGrid>
                <a:gridCol w="990600"/>
                <a:gridCol w="880110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бюджетной и налоговой политики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Тоншаевсского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на 2021 год и на плановый период 2022 и 2023 годов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доходов  Тоншаевского муниципального округа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Какие налоги уплачивают жители Тоншаевского муниципального округа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распределяются расходы по основным функциям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19-21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характеризующие Тоншаевский муниципальный округ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22-24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Тоншаевского муниципального округа на 2021-2023 года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межбюджетных расходов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Какую помощь из федерального и областного бюджета получает Тоншаевский муниципальный  округ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формирования бюджета , приоритеты формирования бюджета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28-29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Тоншаевского муниципального округа  на 2021-2023 г по основным отраслям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программный бюджет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31-34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муниципальные программы реализуемые в 2021-2023 годах в Тоншаевском муниципальном округе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59690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сборника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44688" y="1504950"/>
          <a:ext cx="9686925" cy="4322704"/>
        </p:xfrm>
        <a:graphic>
          <a:graphicData uri="http://schemas.openxmlformats.org/drawingml/2006/table">
            <a:tbl>
              <a:tblPr/>
              <a:tblGrid>
                <a:gridCol w="1390650"/>
                <a:gridCol w="8296275"/>
              </a:tblGrid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страниц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 распределяются расходы бюджета муниципального округа на 2020-2023 годы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МП «Развитие образования Тоншаевского муниципального района », утверждена постановлением Администрации Тоншаевского муниципального района № 165 от 12 ноября 2014 года 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МП «Развитие культуры Тоншаевского муниципального района Нижегородской области » районе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МП «Развитие агропромышленного комплекса Тоншаевского муниципального района »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Объем муниципального долга,  млн. руб.; 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08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Верхний предел муниципального долга, тыс.руб.; объем расходов на обслуживание муниципального долга, тыс.руб.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08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Муниципальные внутренние заимствования,  млн. руб.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Национальные проекты в проекте бюджета  Тоншаевского муниципального округа на 2021-2023 годы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44-46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pic>
        <p:nvPicPr>
          <p:cNvPr id="6660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1031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578100" y="119063"/>
            <a:ext cx="9029700" cy="828675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бюджета</a:t>
            </a:r>
            <a:endParaRPr lang="ru-RU" sz="2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98700" y="1014413"/>
            <a:ext cx="9309100" cy="17907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4349750" y="1033463"/>
            <a:ext cx="6807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Государственный бюджет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Важнейший финансовый документ страны предназначенный для финансового обеспечения задач и функций государства и местного самоуправления. Бюджет Тоншаевского муниципального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округа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это план доходов и расходов Тоншаевского муниципального района Нижегородской области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98700" y="2857500"/>
            <a:ext cx="9309100" cy="17907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8700" y="4719638"/>
            <a:ext cx="9309100" cy="17891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4460875" y="3097213"/>
            <a:ext cx="6696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Бюджет организации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Calibri" pitchFamily="34" charset="0"/>
              </a:rPr>
              <a:t>Календарный план доходов и расходов организации, сформулированный в стоимостных и количественных величинах для принятия решений, планирования и контроля в процессе управления компании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4460875" y="5087938"/>
            <a:ext cx="66960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Семейный бюджет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Calibri" pitchFamily="34" charset="0"/>
              </a:rPr>
              <a:t>Это план доходов и расходов семьи на определенный промежуток времени</a:t>
            </a: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1613" y="1309688"/>
            <a:ext cx="11652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3267075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/>
        </p:blipFill>
        <p:spPr bwMode="auto">
          <a:xfrm>
            <a:off x="3018977" y="5050346"/>
            <a:ext cx="991023" cy="13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1515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8700" y="61913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4225925" y="131763"/>
            <a:ext cx="676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 </a:t>
            </a: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государственного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95500" y="990982"/>
            <a:ext cx="8623300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Государственный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6680" y="1889865"/>
            <a:ext cx="4752528" cy="14941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доходы </a:t>
            </a:r>
            <a:r>
              <a:rPr lang="ru-RU" sz="1600" dirty="0"/>
              <a:t>– это денежные средства, поступающие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466" y="3780780"/>
            <a:ext cx="2232248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Налоговые доходы </a:t>
            </a:r>
            <a:r>
              <a:rPr lang="ru-RU" sz="1200" dirty="0"/>
              <a:t>– федеральные налоги и сборы. Их перечень и ставки определяются налоговым законодательством РФ, а пропорции распределения между бюджетами разных уровней бюджетным законодательством РФ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07656" y="3789040"/>
            <a:ext cx="2952328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Неналоговые доходы </a:t>
            </a:r>
            <a:r>
              <a:rPr lang="ru-RU" sz="1200" dirty="0"/>
              <a:t>– доходы от имущества, находящегося в госсобственности или от деятельности; от продажи имущества, находящегося в госсобственности; от продажи земли и нематериальных активов; административные платежи и сборы; штрафные санкции, возмещение ущерба и прочие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39368" y="6042733"/>
            <a:ext cx="165618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80536" y="2204864"/>
            <a:ext cx="3168352" cy="36724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расходы-это экономические отношения, возникающие в связи с распределением фонда денежных средств государства и его использование по отраслевому, целевому и территориальному назначению</a:t>
            </a:r>
          </a:p>
        </p:txBody>
      </p:sp>
      <p:cxnSp>
        <p:nvCxnSpPr>
          <p:cNvPr id="12" name="Прямая соединительная линия 11"/>
          <p:cNvCxnSpPr>
            <a:endCxn id="0" idx="0"/>
          </p:cNvCxnSpPr>
          <p:nvPr/>
        </p:nvCxnSpPr>
        <p:spPr>
          <a:xfrm>
            <a:off x="9564688" y="1533525"/>
            <a:ext cx="0" cy="67151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40300" y="1533525"/>
            <a:ext cx="0" cy="381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940300" y="3408363"/>
            <a:ext cx="0" cy="3730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670300" y="3408363"/>
            <a:ext cx="38100" cy="26336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425700" y="3408363"/>
            <a:ext cx="0" cy="381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55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61913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4070350" y="217488"/>
            <a:ext cx="6769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Структура семейного бюджета</a:t>
            </a: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2635250" y="1568450"/>
            <a:ext cx="187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Социальные выплаты(пенсия, стипендия, пособия)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30284" y="1460871"/>
            <a:ext cx="1299789" cy="1206635"/>
          </a:xfrm>
          <a:prstGeom prst="ellipse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330950" y="1443038"/>
            <a:ext cx="1944688" cy="15113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Семейные доходы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8579197" y="1145391"/>
            <a:ext cx="1169171" cy="1022363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722140" y="2306918"/>
            <a:ext cx="1027710" cy="995559"/>
          </a:xfrm>
          <a:prstGeom prst="ellipse">
            <a:avLst/>
          </a:prstGeom>
        </p:spPr>
      </p:pic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9748838" y="1450975"/>
            <a:ext cx="1617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Заработная плата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9748838" y="2446338"/>
            <a:ext cx="2112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Проценты от банковских вложений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5462588" y="4068763"/>
            <a:ext cx="1951037" cy="15970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Семейные расходы</a:t>
            </a:r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2163763" y="3571875"/>
            <a:ext cx="1906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Одежда и обувь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74265" y="3302477"/>
            <a:ext cx="1112037" cy="1184466"/>
          </a:xfrm>
          <a:prstGeom prst="ellipse">
            <a:avLst/>
          </a:prstGeom>
        </p:spPr>
      </p:pic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850900" y="4405313"/>
            <a:ext cx="20526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Культурно-бытовые услуги, путешествия и прочие расходы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45703" y="4239225"/>
            <a:ext cx="1124789" cy="1103242"/>
          </a:xfrm>
          <a:prstGeom prst="ellipse">
            <a:avLst/>
          </a:prstGeom>
        </p:spPr>
      </p:pic>
      <p:sp>
        <p:nvSpPr>
          <p:cNvPr id="23566" name="TextBox 16"/>
          <p:cNvSpPr txBox="1">
            <a:spLocks noChangeArrowheads="1"/>
          </p:cNvSpPr>
          <p:nvPr/>
        </p:nvSpPr>
        <p:spPr bwMode="auto">
          <a:xfrm>
            <a:off x="1633538" y="5762625"/>
            <a:ext cx="247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Налоги, страхование, доп образование, доп лечение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43333" y="5386175"/>
            <a:ext cx="1036845" cy="1115022"/>
          </a:xfrm>
          <a:prstGeom prst="ellipse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39085" y="5643372"/>
            <a:ext cx="1071736" cy="1170357"/>
          </a:xfrm>
          <a:prstGeom prst="ellipse">
            <a:avLst/>
          </a:prstGeom>
        </p:spPr>
      </p:pic>
      <p:sp>
        <p:nvSpPr>
          <p:cNvPr id="23569" name="TextBox 19"/>
          <p:cNvSpPr txBox="1">
            <a:spLocks noChangeArrowheads="1"/>
          </p:cNvSpPr>
          <p:nvPr/>
        </p:nvSpPr>
        <p:spPr bwMode="auto">
          <a:xfrm>
            <a:off x="8870950" y="5924550"/>
            <a:ext cx="2384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Непродовольственные товары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713660" y="3420429"/>
            <a:ext cx="1157826" cy="1135933"/>
          </a:xfrm>
          <a:prstGeom prst="ellipse">
            <a:avLst/>
          </a:prstGeom>
        </p:spPr>
      </p:pic>
      <p:sp>
        <p:nvSpPr>
          <p:cNvPr id="23571" name="TextBox 21"/>
          <p:cNvSpPr txBox="1">
            <a:spLocks noChangeArrowheads="1"/>
          </p:cNvSpPr>
          <p:nvPr/>
        </p:nvSpPr>
        <p:spPr bwMode="auto">
          <a:xfrm>
            <a:off x="9067800" y="3730625"/>
            <a:ext cx="18716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Питание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695690" y="4619270"/>
            <a:ext cx="907708" cy="1083188"/>
          </a:xfrm>
          <a:prstGeom prst="roundRect">
            <a:avLst/>
          </a:prstGeom>
        </p:spPr>
      </p:pic>
      <p:sp>
        <p:nvSpPr>
          <p:cNvPr id="23573" name="TextBox 23"/>
          <p:cNvSpPr txBox="1">
            <a:spLocks noChangeArrowheads="1"/>
          </p:cNvSpPr>
          <p:nvPr/>
        </p:nvSpPr>
        <p:spPr bwMode="auto">
          <a:xfrm>
            <a:off x="9869488" y="4643438"/>
            <a:ext cx="18716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Обязательные коммунальные платежи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807075" y="2168525"/>
            <a:ext cx="4206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8275638" y="1854200"/>
            <a:ext cx="303212" cy="76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8139113" y="2513013"/>
            <a:ext cx="523875" cy="153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7304088" y="4238625"/>
            <a:ext cx="409575" cy="166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3" idx="1"/>
          </p:cNvCxnSpPr>
          <p:nvPr/>
        </p:nvCxnSpPr>
        <p:spPr>
          <a:xfrm flipH="1" flipV="1">
            <a:off x="7413625" y="5003800"/>
            <a:ext cx="1282700" cy="157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2" idx="5"/>
          </p:cNvCxnSpPr>
          <p:nvPr/>
        </p:nvCxnSpPr>
        <p:spPr>
          <a:xfrm flipH="1" flipV="1">
            <a:off x="7127875" y="5432425"/>
            <a:ext cx="411163" cy="441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4" idx="6"/>
            <a:endCxn id="12" idx="1"/>
          </p:cNvCxnSpPr>
          <p:nvPr/>
        </p:nvCxnSpPr>
        <p:spPr>
          <a:xfrm>
            <a:off x="4986338" y="3894138"/>
            <a:ext cx="762000" cy="407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6" idx="6"/>
          </p:cNvCxnSpPr>
          <p:nvPr/>
        </p:nvCxnSpPr>
        <p:spPr>
          <a:xfrm flipV="1">
            <a:off x="4070350" y="4732338"/>
            <a:ext cx="1392238" cy="58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080000" y="5399088"/>
            <a:ext cx="546100" cy="266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583" name="Picture 7" descr="logo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28700" y="61913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768600" y="166688"/>
            <a:ext cx="87503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Сбалансированность бюджета по доходам и расходам 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7325" y="1587500"/>
            <a:ext cx="8731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58938" y="1993900"/>
            <a:ext cx="11096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468813" y="1643063"/>
            <a:ext cx="3741737" cy="1089025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4791075" y="1895475"/>
            <a:ext cx="3097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Бездефицитный  бюджет</a:t>
            </a:r>
          </a:p>
          <a:p>
            <a:pPr algn="ctr"/>
            <a:r>
              <a:rPr lang="ru-RU" sz="1600">
                <a:latin typeface="Calibri" pitchFamily="34" charset="0"/>
              </a:rPr>
              <a:t>Доходы=Расходы</a:t>
            </a: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/>
          <a:srcRect l="15479" t="7626" r="13789" b="12785"/>
          <a:stretch>
            <a:fillRect/>
          </a:stretch>
        </p:blipFill>
        <p:spPr bwMode="auto">
          <a:xfrm>
            <a:off x="8531225" y="1565275"/>
            <a:ext cx="8683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9647238" y="1936750"/>
            <a:ext cx="1109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6025" y="2943225"/>
            <a:ext cx="1109663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2400" y="3435350"/>
            <a:ext cx="9604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3638550" y="2921000"/>
            <a:ext cx="110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5838" y="3232150"/>
            <a:ext cx="1249362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3848100" y="4386263"/>
            <a:ext cx="1282700" cy="536575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2987" y="5190996"/>
            <a:ext cx="4749552" cy="154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Расходы</a:t>
            </a:r>
            <a:r>
              <a:rPr lang="en-US" dirty="0"/>
              <a:t>&gt;</a:t>
            </a:r>
            <a:r>
              <a:rPr lang="ru-RU" dirty="0"/>
              <a:t>Доходы</a:t>
            </a:r>
            <a:br>
              <a:rPr lang="ru-RU" dirty="0"/>
            </a:br>
            <a:r>
              <a:rPr lang="ru-RU" dirty="0"/>
              <a:t>В случае превышения расходов над доходами образуется дефицит бюджета(необходимы источники покрытия дефицита)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3750" y="2860675"/>
            <a:ext cx="11096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3138" y="3344863"/>
            <a:ext cx="112871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6737350" y="3403600"/>
            <a:ext cx="1109663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8"/>
          <a:srcRect l="15479" t="7626" r="13789" b="12785"/>
          <a:stretch>
            <a:fillRect/>
          </a:stretch>
        </p:blipFill>
        <p:spPr bwMode="auto">
          <a:xfrm>
            <a:off x="9161463" y="3198813"/>
            <a:ext cx="1309687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9485313" y="4305300"/>
            <a:ext cx="1352550" cy="50323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44863" y="5269436"/>
            <a:ext cx="4434471" cy="146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Доходы</a:t>
            </a:r>
            <a:r>
              <a:rPr lang="en-US" dirty="0"/>
              <a:t>&gt;</a:t>
            </a:r>
            <a:r>
              <a:rPr lang="ru-RU" dirty="0"/>
              <a:t>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случае превышения доходов над расходами образуется профицит бюджета (можно накапливать резервы)</a:t>
            </a:r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9363075" y="2860675"/>
            <a:ext cx="1109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889000" y="3678238"/>
            <a:ext cx="1109663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817688" y="200025"/>
            <a:ext cx="10039350" cy="1325563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чем основано составление проекта бюджета </a:t>
            </a:r>
            <a:b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2560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2301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325634" y="1714488"/>
            <a:ext cx="9247290" cy="1071570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Составление </a:t>
            </a:r>
            <a:r>
              <a:rPr lang="ru-RU" sz="3200" dirty="0" smtClean="0"/>
              <a:t>проекта бюджета  </a:t>
            </a:r>
            <a:r>
              <a:rPr lang="ru-RU" sz="3200" dirty="0"/>
              <a:t>муниципального </a:t>
            </a:r>
            <a:r>
              <a:rPr lang="ru-RU" sz="3200" dirty="0" smtClean="0"/>
              <a:t>округа </a:t>
            </a:r>
            <a:r>
              <a:rPr lang="ru-RU" sz="3200" dirty="0"/>
              <a:t>основывается на: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54196" y="2857496"/>
            <a:ext cx="2714644" cy="50006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54196" y="3473245"/>
            <a:ext cx="2714644" cy="30718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Тоншаевского муниципального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91957" y="2857496"/>
            <a:ext cx="2714644" cy="50006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29718" y="2897478"/>
            <a:ext cx="2643206" cy="428628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20519" y="3473245"/>
            <a:ext cx="2786082" cy="30003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налоговой и бюджетной политики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72594" y="3437526"/>
            <a:ext cx="2500330" cy="30718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муниципального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2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26035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3F6C19"/>
      </a:accent6>
      <a:hlink>
        <a:srgbClr val="EB8803"/>
      </a:hlink>
      <a:folHlink>
        <a:srgbClr val="5F7791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purl.org/dc/elements/1.1/"/>
    <ds:schemaRef ds:uri="http://purl.org/dc/terms/"/>
    <ds:schemaRef ds:uri="40262f94-9f35-4ac3-9a90-690165a166b7"/>
    <ds:schemaRef ds:uri="http://schemas.microsoft.com/office/2006/documentManagement/types"/>
    <ds:schemaRef ds:uri="http://www.w3.org/XML/1998/namespace"/>
    <ds:schemaRef ds:uri="a4f35948-e619-41b3-aa29-22878b09cfd2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3470</TotalTime>
  <Words>4321</Words>
  <Application>Microsoft Office PowerPoint</Application>
  <PresentationFormat>Произвольный</PresentationFormat>
  <Paragraphs>957</Paragraphs>
  <Slides>46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Шаблон в оформлении «Облачный шкипер»</vt:lpstr>
      <vt:lpstr>Worksheet</vt:lpstr>
      <vt:lpstr>Слайд 1</vt:lpstr>
      <vt:lpstr>Уважаемые жители  Тоншаевского муниципального округа</vt:lpstr>
      <vt:lpstr>ПУБЛИЧНЫЕ СЛУШАНИЯ ПО ПРОЕКТУ БЮДЖЕТА </vt:lpstr>
      <vt:lpstr>Что такое «Бюджет для граждан»?</vt:lpstr>
      <vt:lpstr>Виды бюджета</vt:lpstr>
      <vt:lpstr>Слайд 6</vt:lpstr>
      <vt:lpstr>Слайд 7</vt:lpstr>
      <vt:lpstr>Слайд 8</vt:lpstr>
      <vt:lpstr>На чем основано составление проекта бюджета  муниципального округа</vt:lpstr>
      <vt:lpstr>Слайд 10</vt:lpstr>
      <vt:lpstr>Бюджетный процесс  - ежегодное формирование и исполнение бюджета</vt:lpstr>
      <vt:lpstr>МОДЕЛЬНЫЙ БЮДЖЕТ новый этап межбюджетных отношений </vt:lpstr>
      <vt:lpstr>Группировка расходов бюджета</vt:lpstr>
      <vt:lpstr>Сбалансированность бюджета Тоншаевского муниципального округа по доходам и расходам, тыс.руб. </vt:lpstr>
      <vt:lpstr>Основные направления бюджетной и налоговой политики Тоншаевского муниципального округа на 2021-2023г</vt:lpstr>
      <vt:lpstr>Слайд 16</vt:lpstr>
      <vt:lpstr>Слайд 17</vt:lpstr>
      <vt:lpstr>Слайд 18</vt:lpstr>
      <vt:lpstr>Основные показатели характеризующие Тоншаевский муниципальный округ</vt:lpstr>
      <vt:lpstr>Слайд 20</vt:lpstr>
      <vt:lpstr>Слайд 21</vt:lpstr>
      <vt:lpstr>Бюджет Тоншаевского муниципального округа  на 2021-2023 года, тыс.руб.</vt:lpstr>
      <vt:lpstr>Бюджет Тоншаевского муниципального округа  на 2021-2023 год, тыс.руб.</vt:lpstr>
      <vt:lpstr>  Бюджет Тоншаевского  муниципального округа на 2021-2023 год  </vt:lpstr>
      <vt:lpstr> Межбюджетные трансферты – основной вид безвозмездных перечислений.  Это денежные средства, перечисляемые из одного бюджета бюджетной системы Российской Федерации другому. </vt:lpstr>
      <vt:lpstr>Какую помощь из федерального и областного бюджета получает Тоншаевский муниципальный округ, тыс.руб. </vt:lpstr>
      <vt:lpstr>Особенности формирования бюджета Тоншаевского муниципального округа по расходам</vt:lpstr>
      <vt:lpstr> Распределение расходов бюджета Тоншаевского муниципального округа на 2021-2023 г по основным отраслям, тыс.руб. </vt:lpstr>
      <vt:lpstr>Распределение расходов бюджета Тоншаевского муниципального округа на 2021-2023г по основным отраслям, тыс.руб. </vt:lpstr>
      <vt:lpstr> Программный бюджет 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ведомства  Программное бюджетирование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  </vt:lpstr>
      <vt:lpstr> Основные муниципальные программы реализуемые в 2020-2023 годах в Тоншаевском муниципальном округе, тыс. руб. </vt:lpstr>
      <vt:lpstr>Основные муниципальные программы реализуемые в 2020-2023 годах в Тоншаевском муниципальном округе</vt:lpstr>
      <vt:lpstr>Основные муниципальные программы реализуемые в 2020-2023 годах в Тоншаевском муниципальном округе </vt:lpstr>
      <vt:lpstr>Основные муниципальные программы реализуемые  в 2020-2023 годах в Тоншаевском муниципальном округе </vt:lpstr>
      <vt:lpstr>  Как распределяются расходы бюджета муниципального округа на 2020-2023г  </vt:lpstr>
      <vt:lpstr>  МП «Развитие образования Тоншаевского муниципального района», утверждена постановлением Администрации Тоншаевского муниципального района № 165 от 12 ноября 2014 года    </vt:lpstr>
      <vt:lpstr>МП «Развитие культуры Тоншаевского муниципального района Нижегородской области»</vt:lpstr>
      <vt:lpstr>МП «Развитие агропромышленного комплекса Тоншаевского муниципального района»</vt:lpstr>
      <vt:lpstr>Слайд 39</vt:lpstr>
      <vt:lpstr>Верхний предел муниципального долга, тыс. руб.</vt:lpstr>
      <vt:lpstr>Слайд 41</vt:lpstr>
      <vt:lpstr>Национальные проекты в бюджете Тоншаевского муниципального округа на 2021 – 2023 годы</vt:lpstr>
      <vt:lpstr>Официальный сайт администрации Тоншаевского муниципального района  http://www.tns.omsu-nnov.ru Адрес электронной почты Управления финансов:  fo_tonsh@mts-nn.ru</vt:lpstr>
      <vt:lpstr>Содержание сборника</vt:lpstr>
      <vt:lpstr>Слайд 45</vt:lpstr>
      <vt:lpstr>Содержание сборника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FO</dc:creator>
  <cp:lastModifiedBy>Ksenya</cp:lastModifiedBy>
  <cp:revision>611</cp:revision>
  <dcterms:created xsi:type="dcterms:W3CDTF">2018-11-28T11:01:22Z</dcterms:created>
  <dcterms:modified xsi:type="dcterms:W3CDTF">2021-03-23T10:40:54Z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VSO item id">
    <vt:lpwstr/>
  </property>
  <property fmtid="{D5CDD505-2E9C-101B-9397-08002B2CF9AE}" pid="13" name="Assetid ">
    <vt:lpwstr/>
  </property>
  <property fmtid="{D5CDD505-2E9C-101B-9397-08002B2CF9AE}" pid="14" name="Item Details">
    <vt:lpwstr/>
  </property>
  <property fmtid="{D5CDD505-2E9C-101B-9397-08002B2CF9AE}" pid="15" name="Template details">
    <vt:lpwstr/>
  </property>
</Properties>
</file>