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3"/>
  </p:notesMasterIdLst>
  <p:handoutMasterIdLst>
    <p:handoutMasterId r:id="rId74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25" r:id="rId12"/>
    <p:sldId id="392" r:id="rId13"/>
    <p:sldId id="379" r:id="rId14"/>
    <p:sldId id="326" r:id="rId15"/>
    <p:sldId id="297" r:id="rId16"/>
    <p:sldId id="328" r:id="rId17"/>
    <p:sldId id="355" r:id="rId18"/>
    <p:sldId id="324" r:id="rId19"/>
    <p:sldId id="308" r:id="rId20"/>
    <p:sldId id="354" r:id="rId21"/>
    <p:sldId id="274" r:id="rId22"/>
    <p:sldId id="294" r:id="rId23"/>
    <p:sldId id="273" r:id="rId24"/>
    <p:sldId id="275" r:id="rId25"/>
    <p:sldId id="311" r:id="rId26"/>
    <p:sldId id="298" r:id="rId27"/>
    <p:sldId id="357" r:id="rId28"/>
    <p:sldId id="301" r:id="rId29"/>
    <p:sldId id="346" r:id="rId30"/>
    <p:sldId id="347" r:id="rId31"/>
    <p:sldId id="341" r:id="rId32"/>
    <p:sldId id="360" r:id="rId33"/>
    <p:sldId id="380" r:id="rId34"/>
    <p:sldId id="303" r:id="rId35"/>
    <p:sldId id="304" r:id="rId36"/>
    <p:sldId id="362" r:id="rId37"/>
    <p:sldId id="363" r:id="rId38"/>
    <p:sldId id="386" r:id="rId39"/>
    <p:sldId id="305" r:id="rId40"/>
    <p:sldId id="306" r:id="rId41"/>
    <p:sldId id="292" r:id="rId42"/>
    <p:sldId id="364" r:id="rId43"/>
    <p:sldId id="365" r:id="rId44"/>
    <p:sldId id="381" r:id="rId45"/>
    <p:sldId id="382" r:id="rId46"/>
    <p:sldId id="383" r:id="rId47"/>
    <p:sldId id="338" r:id="rId48"/>
    <p:sldId id="331" r:id="rId49"/>
    <p:sldId id="385" r:id="rId50"/>
    <p:sldId id="398" r:id="rId51"/>
    <p:sldId id="281" r:id="rId52"/>
    <p:sldId id="282" r:id="rId53"/>
    <p:sldId id="283" r:id="rId54"/>
    <p:sldId id="284" r:id="rId55"/>
    <p:sldId id="312" r:id="rId56"/>
    <p:sldId id="367" r:id="rId57"/>
    <p:sldId id="369" r:id="rId58"/>
    <p:sldId id="314" r:id="rId59"/>
    <p:sldId id="370" r:id="rId60"/>
    <p:sldId id="372" r:id="rId61"/>
    <p:sldId id="329" r:id="rId62"/>
    <p:sldId id="373" r:id="rId63"/>
    <p:sldId id="375" r:id="rId64"/>
    <p:sldId id="390" r:id="rId65"/>
    <p:sldId id="316" r:id="rId66"/>
    <p:sldId id="289" r:id="rId67"/>
    <p:sldId id="317" r:id="rId68"/>
    <p:sldId id="293" r:id="rId69"/>
    <p:sldId id="334" r:id="rId70"/>
    <p:sldId id="319" r:id="rId71"/>
    <p:sldId id="335" r:id="rId72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4" autoAdjust="0"/>
    <p:restoredTop sz="96253" autoAdjust="0"/>
  </p:normalViewPr>
  <p:slideViewPr>
    <p:cSldViewPr snapToGrid="0">
      <p:cViewPr varScale="1">
        <p:scale>
          <a:sx n="107" d="100"/>
          <a:sy n="107" d="100"/>
        </p:scale>
        <p:origin x="51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90234890472418E-3"/>
                  <c:y val="-0.216358553006961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1.3196093956188848E-2"/>
                  <c:y val="-0.20428125832097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-1.2096279722584316E-16"/>
                  <c:y val="-0.22124510251435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4020719945636249E-2"/>
                  <c:y val="-0.23852657004830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6191607284241"/>
                      <c:h val="0.1074879227053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4271.3</c:v>
                </c:pt>
                <c:pt idx="1">
                  <c:v>4265.7</c:v>
                </c:pt>
                <c:pt idx="2">
                  <c:v>4621.3</c:v>
                </c:pt>
                <c:pt idx="3">
                  <c:v>5009.6000000000004</c:v>
                </c:pt>
                <c:pt idx="4" formatCode="0.0">
                  <c:v>5400.5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C1-4736-BBA4-F6B2D3593B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C1-4736-BBA4-F6B2D3593B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7DE8894-BB90-470D-A243-6117E25006C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C1-4736-BBA4-F6B2D3593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698.3</c:v>
                </c:pt>
                <c:pt idx="1">
                  <c:v>561.1</c:v>
                </c:pt>
                <c:pt idx="2">
                  <c:v>594.20000000000005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  <c:max val="750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30343633557905E-2"/>
                  <c:y val="-5.056522699815917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25,7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02505963806729E-2"/>
                      <c:h val="0.1274279311574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034924338962361E-3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15,0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50871853879119E-2"/>
                  <c:y val="-5.5535286829814859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6,1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2470584228918E-2"/>
                  <c:y val="-7.5119789070628287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имущество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4,3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5851825166816"/>
                      <c:h val="0.2314997994613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93196152336507E-2"/>
                  <c:y val="-0.13248642814237896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ЕСХН;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0,28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04164179880242E-2"/>
                  <c:y val="-8.352469925282775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5,2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46495109768095E-2"/>
                  <c:y val="-0.140823320147092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Патент;</a:t>
                    </a:r>
                  </a:p>
                  <a:p>
                    <a:fld id="{83EC55EF-2341-4336-A96C-4F15FE5688E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D-4B25-A2C4-C8F36A7C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B25-A2C4-C8F36A7C9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0.10238570785863019"/>
                  <c:y val="6.13981331408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-1.1364965348878079E-2"/>
                  <c:y val="7.1208410724778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6.0359714175943997E-2"/>
                  <c:y val="6.9015521667632737E-2"/>
                </c:manualLayout>
              </c:layout>
              <c:tx>
                <c:rich>
                  <a:bodyPr/>
                  <a:lstStyle/>
                  <a:p>
                    <a:fld id="{F32C0C4F-2AED-4E92-8755-4B1ED139D8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904964279396"/>
                      <c:h val="0.19882798790130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4848194408373325"/>
                  <c:y val="-0.356721323758483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-1.5743268635020119E-3"/>
                  <c:y val="-0.3458267772427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31554707055782766"/>
                  <c:y val="-0.12002299068147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numFmt formatCode="0.0%" sourceLinked="0"/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3469.2</c:v>
                </c:pt>
                <c:pt idx="1">
                  <c:v>2948.8</c:v>
                </c:pt>
                <c:pt idx="2">
                  <c:v>0</c:v>
                </c:pt>
                <c:pt idx="3">
                  <c:v>400</c:v>
                </c:pt>
                <c:pt idx="4">
                  <c:v>500</c:v>
                </c:pt>
                <c:pt idx="5">
                  <c:v>1435.2</c:v>
                </c:pt>
                <c:pt idx="6">
                  <c:v>1220.3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 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38634</c:v>
                </c:pt>
                <c:pt idx="1">
                  <c:v>37915</c:v>
                </c:pt>
                <c:pt idx="2">
                  <c:v>42326</c:v>
                </c:pt>
                <c:pt idx="3">
                  <c:v>42054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EDA-8015-B060EC378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9190</c:v>
                </c:pt>
                <c:pt idx="1">
                  <c:v>7908</c:v>
                </c:pt>
                <c:pt idx="2">
                  <c:v>9204</c:v>
                </c:pt>
                <c:pt idx="3">
                  <c:v>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6903084110273"/>
          <c:y val="7.4720986381204335E-2"/>
          <c:w val="0.83158080033272708"/>
          <c:h val="0.85055802723759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88FAB04-B90B-42DC-8AAF-0BC625EAFF7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E-4728-AAB1-D695E681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778</c:v>
                </c:pt>
                <c:pt idx="1">
                  <c:v>517</c:v>
                </c:pt>
                <c:pt idx="2">
                  <c:v>694</c:v>
                </c:pt>
                <c:pt idx="3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717.4</c:v>
                </c:pt>
                <c:pt idx="1">
                  <c:v>589.29999999999995</c:v>
                </c:pt>
                <c:pt idx="2">
                  <c:v>649.1</c:v>
                </c:pt>
                <c:pt idx="3">
                  <c:v>706.1</c:v>
                </c:pt>
                <c:pt idx="4">
                  <c:v>768.1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2302.1999999999998</c:v>
                </c:pt>
                <c:pt idx="1">
                  <c:v>2552.6</c:v>
                </c:pt>
                <c:pt idx="2">
                  <c:v>2679.3</c:v>
                </c:pt>
                <c:pt idx="3">
                  <c:v>2901.7</c:v>
                </c:pt>
                <c:pt idx="4">
                  <c:v>3145.4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299.10000000000002</c:v>
                </c:pt>
                <c:pt idx="1">
                  <c:v>301.7</c:v>
                </c:pt>
                <c:pt idx="2">
                  <c:v>330.1</c:v>
                </c:pt>
                <c:pt idx="3">
                  <c:v>361.4</c:v>
                </c:pt>
                <c:pt idx="4">
                  <c:v>393.6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 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14281</c:v>
                </c:pt>
                <c:pt idx="1">
                  <c:v>14141</c:v>
                </c:pt>
                <c:pt idx="2">
                  <c:v>14001</c:v>
                </c:pt>
                <c:pt idx="3">
                  <c:v>13861</c:v>
                </c:pt>
                <c:pt idx="4">
                  <c:v>13721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3594013337"/>
          <c:y val="2.62680027315426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84106915376671"/>
          <c:y val="0.17434442376918005"/>
          <c:w val="0.81951042491422543"/>
          <c:h val="0.6172937621927694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8.907363420427554E-2"/>
                  <c:y val="-5.91226220528997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6582211665347"/>
                      <c:h val="0.1196227283183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3.1340723145948803E-2"/>
                  <c:y val="-8.30951384700100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107.6</c:v>
                </c:pt>
                <c:pt idx="1">
                  <c:v>105.8</c:v>
                </c:pt>
                <c:pt idx="2">
                  <c:v>105.4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08"/>
          <c:min val="103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64257646922343"/>
          <c:y val="0.27964112644700684"/>
          <c:w val="0.83520392975121227"/>
          <c:h val="0.5226468982381047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2206386909474795"/>
                  <c:y val="-0.1346507695506671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4103325415676954"/>
                  <c:y val="-0.134590939585466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2536289258379521"/>
                  <c:y val="-0.125604184566615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39042.89</c:v>
                </c:pt>
                <c:pt idx="1">
                  <c:v>47801.5</c:v>
                </c:pt>
                <c:pt idx="2">
                  <c:v>51174.65</c:v>
                </c:pt>
                <c:pt idx="3">
                  <c:v>55422.49</c:v>
                </c:pt>
                <c:pt idx="4">
                  <c:v>60077.16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ax val="65000"/>
          <c:min val="3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335.2</c:v>
                </c:pt>
                <c:pt idx="1">
                  <c:v>367.9</c:v>
                </c:pt>
                <c:pt idx="2">
                  <c:v>395.3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10.199999999999999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01.01.2026 г.</a:t>
          </a:r>
        </a:p>
        <a:p>
          <a:r>
            <a:rPr lang="ru-RU" sz="1200" dirty="0" smtClean="0"/>
            <a:t>11,0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8,3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01.01.2028 г.</a:t>
          </a:r>
        </a:p>
        <a:p>
          <a:r>
            <a:rPr lang="ru-RU" sz="1200" dirty="0" smtClean="0"/>
            <a:t>2,8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2,8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01.01.2027 г.</a:t>
          </a:r>
        </a:p>
        <a:p>
          <a:r>
            <a:rPr lang="ru-RU" sz="1200" dirty="0" smtClean="0"/>
            <a:t>5,5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5,5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01.01.2029 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2026 год и плановый период 2027 и 2028 годов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2026 год и на плановый период 2027-2028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C2DD9723-F94F-4EB2-AA2F-A0BABB9BF208}">
      <dgm:prSet custT="1"/>
      <dgm:spPr>
        <a:solidFill>
          <a:schemeClr val="accent1">
            <a:lumMod val="5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gm:t>
    </dgm:pt>
    <dgm:pt modelId="{A7D076ED-A16D-48F4-B707-B4308C168C75}" type="parTrans" cxnId="{BD96170E-F8A4-480D-AE60-0A790241F614}">
      <dgm:prSet/>
      <dgm:spPr/>
      <dgm:t>
        <a:bodyPr/>
        <a:lstStyle/>
        <a:p>
          <a:endParaRPr lang="ru-RU"/>
        </a:p>
      </dgm:t>
    </dgm:pt>
    <dgm:pt modelId="{623736B2-48B1-4004-A484-160876AC3D14}" type="sibTrans" cxnId="{BD96170E-F8A4-480D-AE60-0A790241F614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7" custLinFactY="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7" custLinFactNeighborY="46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7" custLinFactY="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7" custLinFactNeighborY="4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7" custLinFactNeighborY="-60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4E01E03F-FD94-4234-8AE9-C072C12F8932}" type="pres">
      <dgm:prSet presAssocID="{C2DD9723-F94F-4EB2-AA2F-A0BABB9BF208}" presName="parentText" presStyleLbl="node1" presStyleIdx="5" presStyleCnt="7" custLinFactY="12902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C309A-A864-45E9-866B-1F09995B9F46}" type="pres">
      <dgm:prSet presAssocID="{623736B2-48B1-4004-A484-160876AC3D14}" presName="spacer" presStyleCnt="0"/>
      <dgm:spPr/>
    </dgm:pt>
    <dgm:pt modelId="{DF1CB669-C894-4A85-9C2A-ABFCE9E9A676}" type="pres">
      <dgm:prSet presAssocID="{34D78461-5A9C-404D-84EE-8AC3E5D6268F}" presName="parentText" presStyleLbl="node1" presStyleIdx="6" presStyleCnt="7" custScaleY="132152" custLinFactY="-99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6170E-F8A4-480D-AE60-0A790241F614}" srcId="{53493973-FE8F-4789-AEB3-F6A87D145135}" destId="{C2DD9723-F94F-4EB2-AA2F-A0BABB9BF208}" srcOrd="5" destOrd="0" parTransId="{A7D076ED-A16D-48F4-B707-B4308C168C75}" sibTransId="{623736B2-48B1-4004-A484-160876AC3D14}"/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6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D77CB495-D4ED-4C1D-9D3C-6F95D7AEAE90}" type="presOf" srcId="{C2DD9723-F94F-4EB2-AA2F-A0BABB9BF208}" destId="{4E01E03F-FD94-4234-8AE9-C072C12F8932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107B6103-047D-44CD-8D06-BCD3D6BF1614}" type="presParOf" srcId="{6DFA99A9-8653-4916-A7B7-90E71C5D0018}" destId="{4E01E03F-FD94-4234-8AE9-C072C12F8932}" srcOrd="10" destOrd="0" presId="urn:microsoft.com/office/officeart/2005/8/layout/vList2"/>
    <dgm:cxn modelId="{F8B00979-622F-43E9-B2D2-7088F7F622CD}" type="presParOf" srcId="{6DFA99A9-8653-4916-A7B7-90E71C5D0018}" destId="{84AC309A-A864-45E9-866B-1F09995B9F46}" srcOrd="11" destOrd="0" presId="urn:microsoft.com/office/officeart/2005/8/layout/vList2"/>
    <dgm:cxn modelId="{D59DB389-3DB8-4CDB-83F0-2C425B60D512}" type="presParOf" srcId="{6DFA99A9-8653-4916-A7B7-90E71C5D0018}" destId="{DF1CB669-C894-4A85-9C2A-ABFCE9E9A67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endParaRPr lang="ru-RU" sz="1400" dirty="0" smtClean="0"/>
        </a:p>
        <a:p>
          <a:pPr algn="l"/>
          <a:r>
            <a:rPr lang="ru-RU" sz="1400" dirty="0" smtClean="0"/>
            <a:t>Выполнение в полном объеме утвержденных годовых назначений по доходам бюджета округа</a:t>
          </a:r>
        </a:p>
        <a:p>
          <a:pPr algn="l"/>
          <a:endParaRPr lang="ru-RU" sz="1400" dirty="0" smtClean="0"/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Проведение политики обоснованности и эффективности применения налоговых льгот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168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детей -544</a:t>
          </a:r>
          <a:endParaRPr lang="ru-RU" dirty="0">
            <a:solidFill>
              <a:schemeClr val="bg1"/>
            </a:solidFill>
          </a:endParaRPr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обучающихся - 1397</a:t>
          </a:r>
          <a:endParaRPr lang="ru-RU" dirty="0">
            <a:solidFill>
              <a:schemeClr val="bg1"/>
            </a:solidFill>
          </a:endParaRPr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-992</a:t>
          </a:r>
          <a:endParaRPr lang="ru-RU" dirty="0">
            <a:solidFill>
              <a:srgbClr val="FF0000"/>
            </a:solidFill>
          </a:endParaRPr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 custLinFactNeighborX="-962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01.01.2026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11,0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8,3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01.01.2028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2,8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2,8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01.01.2027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5,5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5,5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01.01.2029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56601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588935"/>
        <a:ext cx="8498260" cy="423671"/>
      </dsp:txXfrm>
    </dsp:sp>
    <dsp:sp modelId="{FB64594B-0B79-4EFC-A1F3-D6174DBFC536}">
      <dsp:nvSpPr>
        <dsp:cNvPr id="0" name=""/>
        <dsp:cNvSpPr/>
      </dsp:nvSpPr>
      <dsp:spPr>
        <a:xfrm>
          <a:off x="0" y="1040403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063323"/>
        <a:ext cx="8498260" cy="423671"/>
      </dsp:txXfrm>
    </dsp:sp>
    <dsp:sp modelId="{302CB14D-9710-4F69-A820-80A6FC6D5761}">
      <dsp:nvSpPr>
        <dsp:cNvPr id="0" name=""/>
        <dsp:cNvSpPr/>
      </dsp:nvSpPr>
      <dsp:spPr>
        <a:xfrm>
          <a:off x="0" y="152944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2026 год и плановый период 2027 и 2028 годов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552365"/>
        <a:ext cx="8498260" cy="423671"/>
      </dsp:txXfrm>
    </dsp:sp>
    <dsp:sp modelId="{EF1575FB-FE13-4AD3-9F13-1F57BEF80CEE}">
      <dsp:nvSpPr>
        <dsp:cNvPr id="0" name=""/>
        <dsp:cNvSpPr/>
      </dsp:nvSpPr>
      <dsp:spPr>
        <a:xfrm>
          <a:off x="0" y="200413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2026 год и на плановый период 2027-2028 годы</a:t>
          </a:r>
        </a:p>
      </dsp:txBody>
      <dsp:txXfrm>
        <a:off x="22920" y="2027055"/>
        <a:ext cx="8498260" cy="423671"/>
      </dsp:txXfrm>
    </dsp:sp>
    <dsp:sp modelId="{383E7995-E042-4FA0-B4BA-A15FC5FBEF54}">
      <dsp:nvSpPr>
        <dsp:cNvPr id="0" name=""/>
        <dsp:cNvSpPr/>
      </dsp:nvSpPr>
      <dsp:spPr>
        <a:xfrm>
          <a:off x="0" y="2472464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2920" y="2495384"/>
        <a:ext cx="8498260" cy="423671"/>
      </dsp:txXfrm>
    </dsp:sp>
    <dsp:sp modelId="{4E01E03F-FD94-4234-8AE9-C072C12F8932}">
      <dsp:nvSpPr>
        <dsp:cNvPr id="0" name=""/>
        <dsp:cNvSpPr/>
      </dsp:nvSpPr>
      <dsp:spPr>
        <a:xfrm>
          <a:off x="0" y="3591811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sp:txBody>
      <dsp:txXfrm>
        <a:off x="22920" y="3614731"/>
        <a:ext cx="8498260" cy="423671"/>
      </dsp:txXfrm>
    </dsp:sp>
    <dsp:sp modelId="{DF1CB669-C894-4A85-9C2A-ABFCE9E9A676}">
      <dsp:nvSpPr>
        <dsp:cNvPr id="0" name=""/>
        <dsp:cNvSpPr/>
      </dsp:nvSpPr>
      <dsp:spPr>
        <a:xfrm>
          <a:off x="0" y="2961748"/>
          <a:ext cx="8544100" cy="620468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89" y="2992037"/>
        <a:ext cx="8483522" cy="55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727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Выполнение в полном объеме утвержденных годовых назначений по доходам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45132" y="0"/>
        <a:ext cx="3032252" cy="727548"/>
      </dsp:txXfrm>
    </dsp:sp>
    <dsp:sp modelId="{B435BFEE-D798-4E08-8925-71700F6C505D}">
      <dsp:nvSpPr>
        <dsp:cNvPr id="0" name=""/>
        <dsp:cNvSpPr/>
      </dsp:nvSpPr>
      <dsp:spPr>
        <a:xfrm>
          <a:off x="164637" y="0"/>
          <a:ext cx="825246" cy="661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899904"/>
          <a:ext cx="4077385" cy="821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политики обоснованности и эффективности применения налоговых льгот</a:t>
          </a:r>
          <a:endParaRPr lang="ru-RU" sz="1400" kern="1200" dirty="0"/>
        </a:p>
      </dsp:txBody>
      <dsp:txXfrm>
        <a:off x="1045132" y="899904"/>
        <a:ext cx="3032252" cy="821591"/>
      </dsp:txXfrm>
    </dsp:sp>
    <dsp:sp modelId="{A8283709-45D8-41E3-9DFB-68AEF3D6C4AD}">
      <dsp:nvSpPr>
        <dsp:cNvPr id="0" name=""/>
        <dsp:cNvSpPr/>
      </dsp:nvSpPr>
      <dsp:spPr>
        <a:xfrm>
          <a:off x="187181" y="1079680"/>
          <a:ext cx="639081" cy="5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1967939"/>
          <a:ext cx="4077385" cy="8592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45132" y="1967939"/>
        <a:ext cx="3032252" cy="859255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417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детей -544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05995" y="886174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обучающихся - 1397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5995" y="886174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-992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30.01.2026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30.01.2026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5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2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0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30.01.2026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5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5.bin"/><Relationship Id="rId4" Type="http://schemas.openxmlformats.org/officeDocument/2006/relationships/hyperlink" Target="http://adm-tns.ru/" TargetMode="External"/><Relationship Id="rId9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Relationship Id="rId9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5.jpeg"/><Relationship Id="rId9" Type="http://schemas.microsoft.com/office/2007/relationships/diagramDrawing" Target="../diagrams/drawing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chart" Target="../charts/char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hyperlink" Target="https://vk.com/public221734933" TargetMode="External"/><Relationship Id="rId3" Type="http://schemas.openxmlformats.org/officeDocument/2006/relationships/hyperlink" Target="http://gu.nnov.ru/" TargetMode="External"/><Relationship Id="rId7" Type="http://schemas.openxmlformats.org/officeDocument/2006/relationships/hyperlink" Target="http://nnov.er.ru/" TargetMode="External"/><Relationship Id="rId12" Type="http://schemas.openxmlformats.org/officeDocument/2006/relationships/hyperlink" Target="https://fin-tonsh.ru/" TargetMode="External"/><Relationship Id="rId2" Type="http://schemas.openxmlformats.org/officeDocument/2006/relationships/hyperlink" Target="http://www.tonshaevo.nob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hyperlink" Target="mailto:fo_tonsh@mts-nn.ru" TargetMode="External"/><Relationship Id="rId5" Type="http://schemas.openxmlformats.org/officeDocument/2006/relationships/hyperlink" Target="http://bus.gov.r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https/zakupki.gov.ru/" TargetMode="External"/><Relationship Id="rId9" Type="http://schemas.openxmlformats.org/officeDocument/2006/relationships/hyperlink" Target="http://adm-tns.r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876" y="5477435"/>
            <a:ext cx="7124700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Тоншаевского муниципального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от 19.12.2025 №34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843" y="3720584"/>
            <a:ext cx="2397098" cy="1936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</a:t>
            </a:r>
            <a:r>
              <a:rPr lang="ru-RU" sz="1200" dirty="0" smtClean="0"/>
              <a:t>поступления от уплаты налогов, установленных Налоговым кодексом Российской Федерации (налог на прибыль организаций, налог на доходы физических лиц, налог на имущество организаций, акциза и другие)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</a:t>
            </a:r>
            <a:r>
              <a:rPr lang="ru-RU" sz="1200" dirty="0" smtClean="0"/>
              <a:t>от продажи и использования </a:t>
            </a:r>
            <a:r>
              <a:rPr lang="ru-RU" sz="1200" dirty="0"/>
              <a:t>имущества, находящегося в </a:t>
            </a:r>
            <a:r>
              <a:rPr lang="ru-RU" sz="1200" dirty="0" smtClean="0"/>
              <a:t>госсобственности; </a:t>
            </a:r>
            <a:r>
              <a:rPr lang="ru-RU" sz="1200" dirty="0"/>
              <a:t>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9263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9608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5189259"/>
              </p:ext>
            </p:extLst>
          </p:nvPr>
        </p:nvGraphicFramePr>
        <p:xfrm>
          <a:off x="2123900" y="806824"/>
          <a:ext cx="8544100" cy="4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27382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решать!»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29271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Проведение взвешенной долговой политики</a:t>
              </a:r>
              <a:endParaRPr lang="ru-RU" sz="14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49263" indent="-449263"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 smtClean="0"/>
              <a:t>Концентрация финансовых ресурсов на достижение целей и результатов проектов, направленных на реализацию национальных проектов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2999488"/>
            <a:ext cx="4094560" cy="907345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Повышение качества финансового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менеджмента в органах местного самоуправления и муниципальных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учреждениях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71913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Внедрение систем управления налоговыми расходами и обеспечения ее интеграции в бюджетный процесс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898525" indent="-89852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Реализация принципов открытости и прозрачности управления муниципальными финансами</a:t>
            </a:r>
            <a:endParaRPr lang="ru-RU" sz="1400" dirty="0"/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от 19.12.2025 №34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89" y="3116751"/>
            <a:ext cx="236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ЖИЛИЩНО-КОММУНАЛЬНОЕ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541512" y="4132414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4181244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14754" y="483621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045" y="495387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5475190" y="5987332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19" y="5985193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44946" y="5386076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98" y="5608438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44946" y="3165884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356" y="3318913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12954" y="4384246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212563" y="4440434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муниципальных программы сформированы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гг.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85023"/>
              </p:ext>
            </p:extLst>
          </p:nvPr>
        </p:nvGraphicFramePr>
        <p:xfrm>
          <a:off x="1378370" y="1241996"/>
          <a:ext cx="9316524" cy="44649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чел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цен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39042,89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47801,5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51174,65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55422,49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60077,16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000991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39679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082452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69445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27208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6682"/>
              </p:ext>
            </p:extLst>
          </p:nvPr>
        </p:nvGraphicFramePr>
        <p:xfrm>
          <a:off x="6701059" y="4262117"/>
          <a:ext cx="3849624" cy="221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992094"/>
              </p:ext>
            </p:extLst>
          </p:nvPr>
        </p:nvGraphicFramePr>
        <p:xfrm>
          <a:off x="6701058" y="1362635"/>
          <a:ext cx="4370353" cy="264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50485"/>
              </p:ext>
            </p:extLst>
          </p:nvPr>
        </p:nvGraphicFramePr>
        <p:xfrm>
          <a:off x="2190750" y="1984375"/>
          <a:ext cx="862965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" name="Лист" r:id="rId5" imgW="9058275" imgH="3952875" progId="Excel.Sheet.8">
                  <p:embed/>
                </p:oleObj>
              </mc:Choice>
              <mc:Fallback>
                <p:oleObj name="Лист" r:id="rId5" imgW="9058275" imgH="3952875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984375"/>
                        <a:ext cx="8629650" cy="3765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584007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5481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957312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2025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2026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2025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года к 2025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1155338,7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1043465,5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939266,6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1000091,0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-8039,40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324098,8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345207,2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378179,1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405889,5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-4253,80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698258,3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561087,5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594201,5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-3785,60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1040715,5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936516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997341,0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-8039,40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20197,7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88" y="1655272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066800" y="1655272"/>
            <a:ext cx="6734783" cy="39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3,06%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Шахунья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населения на 01.01.2025 г.)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518023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1043465,5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939266,6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1000091,0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345207,2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378179,1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405889,5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25666,2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34265,6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35631,3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698258,3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561087,5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594201,5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295501,6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221739,9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248642,2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402756,7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339347,6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345559,3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06251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6426872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8938483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64429"/>
              </p:ext>
            </p:extLst>
          </p:nvPr>
        </p:nvGraphicFramePr>
        <p:xfrm>
          <a:off x="1373623" y="1395696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324098,8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345207,2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378179,1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405889,5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305896,6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335233,7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367932,6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395346,5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255594,7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278790,1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301667,9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326434,2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25666,2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35631,3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6985"/>
              </p:ext>
            </p:extLst>
          </p:nvPr>
        </p:nvGraphicFramePr>
        <p:xfrm>
          <a:off x="1828800" y="1725106"/>
          <a:ext cx="939918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97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398210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2028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9973,5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10246,5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10543,0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38072"/>
              </p:ext>
            </p:extLst>
          </p:nvPr>
        </p:nvGraphicFramePr>
        <p:xfrm>
          <a:off x="1574276" y="1353146"/>
          <a:ext cx="8927184" cy="413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53309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32432"/>
              </p:ext>
            </p:extLst>
          </p:nvPr>
        </p:nvGraphicFramePr>
        <p:xfrm>
          <a:off x="1140642" y="1353146"/>
          <a:ext cx="10378914" cy="5219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2911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75289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2025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решений от 17 декабря 2020 №58; от 26 августа 2021 №161; от 26 января 2024 №422; от 15 ноября 2024 №478; от 29 апреля 2025 №517)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№ 45; от 15 ноября 2024 №477)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23497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2028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279304,2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295501,6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221739,9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248642,2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190992,3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109014,1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44364,5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38540,9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304564,5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291958,6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292952,2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304962,3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59836,5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2056,1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</a:t>
            </a:r>
            <a:r>
              <a:rPr lang="ru-RU" sz="1600" dirty="0" smtClean="0"/>
              <a:t>2026-2028 </a:t>
            </a:r>
            <a:r>
              <a:rPr lang="ru-RU" sz="1600" dirty="0"/>
              <a:t>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</a:t>
            </a:r>
            <a:r>
              <a:rPr lang="ru-RU" sz="1600" dirty="0" smtClean="0"/>
              <a:t>области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54100"/>
              </p:ext>
            </p:extLst>
          </p:nvPr>
        </p:nvGraphicFramePr>
        <p:xfrm>
          <a:off x="1364361" y="799175"/>
          <a:ext cx="10397546" cy="5234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1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58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14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2025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122542,7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138806,4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123367,9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124488,5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33044,4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33184,4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68571,4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-16064,2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34719,7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51526,3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56777,8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-78824,20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44054,7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40298,3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6106641"/>
                  </a:ext>
                </a:extLst>
              </a:tr>
              <a:tr h="244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612871,9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601061,0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605361,1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-11810,9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540717,1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552933,6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120618,2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121062,9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122728,8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106325,8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122512,4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22542,4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30168,2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30281,3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3502,5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4343,5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1135141,0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1048754,9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1040715,7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-86386,1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936516,6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997341,0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58,2%; общегосударственные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вопросы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3,3%;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кинематография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1,8%.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44456"/>
              </p:ext>
            </p:extLst>
          </p:nvPr>
        </p:nvGraphicFramePr>
        <p:xfrm>
          <a:off x="1551406" y="4369249"/>
          <a:ext cx="9318659" cy="1698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612871,9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605361,1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540717,1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552933,6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120618,2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30281,3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7138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52849"/>
              </p:ext>
            </p:extLst>
          </p:nvPr>
        </p:nvGraphicFramePr>
        <p:xfrm>
          <a:off x="961139" y="948928"/>
          <a:ext cx="10883151" cy="5475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8367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152780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122 542,7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143 643,5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138 806,4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-4 837,10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123 367,9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124 488,6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65134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4 236,4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9552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1 862,2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90247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54 847,8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61 834,4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63 304,5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1 470,1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55 828,1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55 948,1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7675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16 520,7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16 436,5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-3 600,0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733687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2 180,0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-820,0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346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45 068,1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53 040,3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50 365,3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-2 675,0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43 643,3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43 643,3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77918"/>
              </p:ext>
            </p:extLst>
          </p:nvPr>
        </p:nvGraphicFramePr>
        <p:xfrm>
          <a:off x="780687" y="972889"/>
          <a:ext cx="10954761" cy="57908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3313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488499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1 163,1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1 292,0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1 292,0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1 632,2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21 272,9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33 184,4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6 750,8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33 044,4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33 184,4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291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7 726,8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11 974,5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11 834,5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11 974,5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13 546,0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5 525,9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50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84 635,6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68 571,4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50 826,3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-17 745,1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34 719,7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51 526,3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10 773,6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19 298,6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-12 010,7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8 787,9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14 233,5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6 188,7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6 210,0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6 210,0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47 537,5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32 721,6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27 239,6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-5 482,0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17 383,0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26 439,6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0412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11 431,7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9 798,5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9 428,8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-369,7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9 388,8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9 428,8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7806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814030"/>
              </p:ext>
            </p:extLst>
          </p:nvPr>
        </p:nvGraphicFramePr>
        <p:xfrm>
          <a:off x="376517" y="923366"/>
          <a:ext cx="11469586" cy="5508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2214282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842682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09380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50041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6185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135 601,9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56 777,8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49 389,3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-7 388,50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44 054,8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40 298,4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56 190,7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5 214,3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11 926,9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6 712,60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3 333,9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2 716,0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32 235,2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15 485,4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-8 195,10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11 490,3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38 382,3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24 310,3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24 590,2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279,90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23 648,7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24 710,2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4911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8 793,8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11 767,8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-6 185,9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069237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623773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612 871,9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601 061,2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605 361,2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540 717,2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552 933,8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171 068,6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239 077,1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64 441,80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165 383,4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168 242,6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357 298,1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343 414,9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277 272,8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-66 142,10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284 564,3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291 042,6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21 900,1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24 726,9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31 225,2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126,3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6 498,30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29 757,4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32 366,8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62 605,1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58 284,1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57 786,1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-498,0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61 012,1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61 281,8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120 618,2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121 062,9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122 728,7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1 665,80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106 325,8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122 512,4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87 198,5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80 142,7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79 171,5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-971,2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67 768,6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78 955,2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258,2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59,4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-308,50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33 161,5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2 945,50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904"/>
              </p:ext>
            </p:extLst>
          </p:nvPr>
        </p:nvGraphicFramePr>
        <p:xfrm>
          <a:off x="962698" y="767856"/>
          <a:ext cx="10667998" cy="5061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8878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684700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24359,3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30 054,0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7 511,6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30 168,2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30 281,3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5256,0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311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1589,6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3 749,7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3 129,7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3 859,5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3 969,1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16652,1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1 614,9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077,3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-70,3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6282,8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1916,5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20352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5 761,9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1 418,4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5 761,9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1 418,4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24776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760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2" y="5800250"/>
            <a:ext cx="10932053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приведены в соответствии с первоначальной редакцией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24.12.2024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687" y="533239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67765"/>
              </p:ext>
            </p:extLst>
          </p:nvPr>
        </p:nvGraphicFramePr>
        <p:xfrm>
          <a:off x="2581276" y="1333500"/>
          <a:ext cx="741045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8" name="Лист" r:id="rId7" imgW="9058275" imgH="6038850" progId="Excel.Sheet.8">
                  <p:embed/>
                </p:oleObj>
              </mc:Choice>
              <mc:Fallback>
                <p:oleObj name="Лист" r:id="rId7" imgW="9058275" imgH="60388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6" y="1333500"/>
                        <a:ext cx="7410450" cy="4011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960507"/>
              </p:ext>
            </p:extLst>
          </p:nvPr>
        </p:nvGraphicFramePr>
        <p:xfrm>
          <a:off x="1831975" y="4264025"/>
          <a:ext cx="34623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91" name="Лист" r:id="rId6" imgW="5457825" imgH="3276600" progId="Excel.Sheet.8">
                  <p:embed/>
                </p:oleObj>
              </mc:Choice>
              <mc:Fallback>
                <p:oleObj name="Лист" r:id="rId6" imgW="5457825" imgH="3276600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4264025"/>
                        <a:ext cx="3462338" cy="2244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75467"/>
              </p:ext>
            </p:extLst>
          </p:nvPr>
        </p:nvGraphicFramePr>
        <p:xfrm>
          <a:off x="5121275" y="4138613"/>
          <a:ext cx="251460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92" name="Лист" r:id="rId8" imgW="2809875" imgH="3200400" progId="Excel.Sheet.8">
                  <p:embed/>
                </p:oleObj>
              </mc:Choice>
              <mc:Fallback>
                <p:oleObj name="Лист" r:id="rId8" imgW="2809875" imgH="320040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138613"/>
                        <a:ext cx="2514600" cy="2582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107658"/>
              </p:ext>
            </p:extLst>
          </p:nvPr>
        </p:nvGraphicFramePr>
        <p:xfrm>
          <a:off x="8599488" y="4389438"/>
          <a:ext cx="2900362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93" name="Лист" r:id="rId10" imgW="3390900" imgH="2228850" progId="Excel.Sheet.8">
                  <p:embed/>
                </p:oleObj>
              </mc:Choice>
              <mc:Fallback>
                <p:oleObj name="Лист" r:id="rId10" imgW="3390900" imgH="22288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488" y="4389438"/>
                        <a:ext cx="2900362" cy="1852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46457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601 030,0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130 699,0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9 882,2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33 027,8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8 900,9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14 937,5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537,0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8 338,8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8015"/>
              </p:ext>
            </p:extLst>
          </p:nvPr>
        </p:nvGraphicFramePr>
        <p:xfrm>
          <a:off x="1562101" y="1098460"/>
          <a:ext cx="8774131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7 099,0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адресной поддержки гражданам Тоншаевского муниципального округа Нижегородской области, пострадавшим от пожаров, на период 2024-2026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9 210,9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454302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9 206,6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5 761,9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7 140,3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2 564,3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населения Тоншаевского муниципального округа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Нижегородской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85593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60166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35420"/>
              </p:ext>
            </p:extLst>
          </p:nvPr>
        </p:nvGraphicFramePr>
        <p:xfrm>
          <a:off x="1181779" y="770323"/>
          <a:ext cx="10684873" cy="59897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1 135 141,0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1 048 754,9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1 040 715,5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936 516,6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997 341,0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5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981 200,7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871 842,2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861 894,2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800 368,4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609 273,1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597 167,8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601 029,9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538 385,9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548 602,4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127 684,4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129 475,2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130 698,9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112 296,1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130 482,6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33 870,2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4710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33 027,8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32 887,8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33 027,8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8 900,9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8 900,9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26395254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59" y="15690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" y="3851584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2178724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809" y="2909229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7" y="4709405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11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" y="5899800"/>
            <a:ext cx="1038225" cy="6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00621"/>
              </p:ext>
            </p:extLst>
          </p:nvPr>
        </p:nvGraphicFramePr>
        <p:xfrm>
          <a:off x="1571945" y="1114226"/>
          <a:ext cx="10048129" cy="5548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14 609,2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14 937,5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14 937,5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10 360,3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36 854,0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077800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1725627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3578283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42" y="2674191"/>
            <a:ext cx="1059830" cy="6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4757821"/>
            <a:ext cx="1056277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pic>
        <p:nvPicPr>
          <p:cNvPr id="11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5719483"/>
            <a:ext cx="1049070" cy="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92367"/>
              </p:ext>
            </p:extLst>
          </p:nvPr>
        </p:nvGraphicFramePr>
        <p:xfrm>
          <a:off x="1197697" y="862320"/>
          <a:ext cx="10994303" cy="7135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17 809,1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«Оказание адресной поддержки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 Тоншаевского муниципального округа Нижегородской области, пострадавшим от пожаров, на период 2024-2026 годов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934,83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78494521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23 326,2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28929061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" y="1286716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4" y="2255698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" y="2966031"/>
            <a:ext cx="1013965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13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4" y="4375469"/>
            <a:ext cx="9926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2" y="3693318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07274"/>
              </p:ext>
            </p:extLst>
          </p:nvPr>
        </p:nvGraphicFramePr>
        <p:xfrm>
          <a:off x="1465243" y="723989"/>
          <a:ext cx="10594484" cy="56678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"Укрепление здоровья населения Тоншаевского муниципального округа Нижегородской области"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541392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153 940,3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176 912,7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178 818,3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177 704,9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196 972,6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1427547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1" y="3557915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10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5" y="2540032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4560157"/>
            <a:ext cx="1144189" cy="8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658495"/>
              </p:ext>
            </p:extLst>
          </p:nvPr>
        </p:nvGraphicFramePr>
        <p:xfrm>
          <a:off x="6349091" y="2904411"/>
          <a:ext cx="5003854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1061960348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538385,9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548602,4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07550888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598" y="187598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04344"/>
              </p:ext>
            </p:extLst>
          </p:nvPr>
        </p:nvGraphicFramePr>
        <p:xfrm>
          <a:off x="1426598" y="809065"/>
          <a:ext cx="9904288" cy="3512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527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дошкольного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242251,8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168558,2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171417,3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543565,0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529558,3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281164,4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291676,2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298371,4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6902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и воспитания детей и молодежи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30972,0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37871,9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38405,7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39030,2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32764,8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39741,8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39783,5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оценки качества образования и информационной прозрачности системы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2381871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35753405"/>
              </p:ext>
            </p:extLst>
          </p:nvPr>
        </p:nvGraphicFramePr>
        <p:xfrm>
          <a:off x="1541123" y="5080511"/>
          <a:ext cx="7450477" cy="1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8373" y="4434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16745"/>
              </p:ext>
            </p:extLst>
          </p:nvPr>
        </p:nvGraphicFramePr>
        <p:xfrm>
          <a:off x="1360557" y="1136365"/>
          <a:ext cx="9922486" cy="49669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8525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1084410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414270403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85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112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сирот и детей, оставшихся без попечения родителей, воспитывающихся в семьях граждан, в общей численности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детей-сирот и детей, оставшихся без попечения родителей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 от 1 до 7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828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9" y="2130651"/>
            <a:ext cx="8457162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390560"/>
              </p:ext>
            </p:extLst>
          </p:nvPr>
        </p:nvGraphicFramePr>
        <p:xfrm>
          <a:off x="5521569" y="3864636"/>
          <a:ext cx="6398922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762">
                  <a:extLst>
                    <a:ext uri="{9D8B030D-6E8A-4147-A177-3AD203B41FA5}">
                      <a16:colId xmlns:a16="http://schemas.microsoft.com/office/drawing/2014/main" val="1998355739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130 698,9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112 296,1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130 482,6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92902977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округа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pic>
        <p:nvPicPr>
          <p:cNvPr id="13" name="Picture 7" descr="C:\Экология\Конкурс 2021\лучшее м.о. 2022 по благоустройству и\2022год\фотоматерииалы\Новая папка\20220722_1510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4"/>
          <a:stretch/>
        </p:blipFill>
        <p:spPr bwMode="auto">
          <a:xfrm>
            <a:off x="9364134" y="1913467"/>
            <a:ext cx="2556359" cy="1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935" y="5014519"/>
            <a:ext cx="2858558" cy="1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490808"/>
              </p:ext>
            </p:extLst>
          </p:nvPr>
        </p:nvGraphicFramePr>
        <p:xfrm>
          <a:off x="1618180" y="1233883"/>
          <a:ext cx="9585790" cy="495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88888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02035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6664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2028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28 807,7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26 736,4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29 461,8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29 463,4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40 169,4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45 355,3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958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33 161,5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100667"/>
              </p:ext>
            </p:extLst>
          </p:nvPr>
        </p:nvGraphicFramePr>
        <p:xfrm>
          <a:off x="659249" y="1119672"/>
          <a:ext cx="11344493" cy="5049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29856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252471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119718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  <a:gridCol w="1147483">
                  <a:extLst>
                    <a:ext uri="{9D8B030D-6E8A-4147-A177-3AD203B41FA5}">
                      <a16:colId xmlns:a16="http://schemas.microsoft.com/office/drawing/2014/main" val="997504177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358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посетителей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182868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221283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279182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310210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314631"/>
            <a:ext cx="9513775" cy="118383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317019"/>
              </p:ext>
            </p:extLst>
          </p:nvPr>
        </p:nvGraphicFramePr>
        <p:xfrm>
          <a:off x="4730262" y="3223514"/>
          <a:ext cx="607589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3813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6967680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91275"/>
              </p:ext>
            </p:extLst>
          </p:nvPr>
        </p:nvGraphicFramePr>
        <p:xfrm>
          <a:off x="1685582" y="1286804"/>
          <a:ext cx="8918852" cy="41341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6675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70463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1015566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207701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9947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2028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10417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4721,1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11007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994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23 262,8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2 543,3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решения 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7398"/>
              </p:ext>
            </p:extLst>
          </p:nvPr>
        </p:nvGraphicFramePr>
        <p:xfrm>
          <a:off x="1224838" y="1146747"/>
          <a:ext cx="10363423" cy="41821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7044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50284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6659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42698243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158678,2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56244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97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27 239,6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34 265,6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35 631,3 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926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666,2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265,6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631,3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3" y="4006772"/>
            <a:ext cx="336503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119613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76160179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96790681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77835405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4479"/>
              </p:ext>
            </p:extLst>
          </p:nvPr>
        </p:nvGraphicFramePr>
        <p:xfrm>
          <a:off x="6400800" y="4475163"/>
          <a:ext cx="4737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5" name="Лист" r:id="rId6" imgW="3609975" imgH="1543050" progId="Excel.Sheet.8">
                  <p:embed/>
                </p:oleObj>
              </mc:Choice>
              <mc:Fallback>
                <p:oleObj name="Лист" r:id="rId6" imgW="3609975" imgH="1543050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5163"/>
                        <a:ext cx="4737100" cy="195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90100"/>
              </p:ext>
            </p:extLst>
          </p:nvPr>
        </p:nvGraphicFramePr>
        <p:xfrm>
          <a:off x="1909763" y="2452688"/>
          <a:ext cx="36591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6" name="Лист" r:id="rId8" imgW="3848100" imgH="1352550" progId="Excel.Sheet.8">
                  <p:embed/>
                </p:oleObj>
              </mc:Choice>
              <mc:Fallback>
                <p:oleObj name="Лист" r:id="rId8" imgW="3848100" imgH="1352550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452688"/>
                        <a:ext cx="3659187" cy="1285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12715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644060" y="3556438"/>
            <a:ext cx="5185601" cy="1323439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www.tonshaevo.nobl.ru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706069" y="4325181"/>
            <a:ext cx="5370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//fin-tonsh.ru/node/6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16831" y="4847705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http://gu.nnov.ru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4" y="5400307"/>
            <a:ext cx="705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в сфере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закупок 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://https://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zakupki.gov.ru/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609953" y="5998277"/>
            <a:ext cx="6254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bus.gov.ru/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7199" y="6356352"/>
            <a:ext cx="3362325" cy="451049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dirty="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</a:t>
            </a:r>
            <a:r>
              <a:rPr lang="ru-RU" altLang="ru-RU" sz="1600" dirty="0" smtClean="0">
                <a:latin typeface="Times New Roman" pitchFamily="18" charset="0"/>
              </a:rPr>
              <a:t>д.2А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smtClean="0">
                <a:latin typeface="Times New Roman" pitchFamily="18" charset="0"/>
              </a:rPr>
              <a:t>8(83151</a:t>
            </a:r>
            <a:r>
              <a:rPr lang="ru-RU" altLang="ru-RU" sz="1600" dirty="0">
                <a:latin typeface="Times New Roman" pitchFamily="18" charset="0"/>
              </a:rPr>
              <a:t>) </a:t>
            </a:r>
            <a:r>
              <a:rPr lang="ru-RU" altLang="ru-RU" sz="1600" dirty="0" smtClean="0">
                <a:latin typeface="Times New Roman" pitchFamily="18" charset="0"/>
              </a:rPr>
              <a:t>2-12-33; 2-11-33</a:t>
            </a:r>
            <a:endParaRPr lang="en-US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почты</a:t>
            </a:r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EA157A">
                    <a:lumMod val="50000"/>
                  </a:srgb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11"/>
              </a:rPr>
              <a:t>fo_tonsh@mts-nn.ru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12"/>
              </a:rPr>
              <a:t>https://fin-tonsh.ru</a:t>
            </a:r>
            <a:r>
              <a:rPr lang="en-US" altLang="ru-RU" sz="1600" dirty="0" smtClean="0">
                <a:latin typeface="Times New Roman" pitchFamily="18" charset="0"/>
                <a:hlinkClick r:id="rId12"/>
              </a:rPr>
              <a:t>/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Официальная страница </a:t>
            </a:r>
            <a:r>
              <a:rPr lang="ru-RU" altLang="ru-RU" sz="1600" dirty="0" err="1" smtClean="0">
                <a:latin typeface="Times New Roman" pitchFamily="18" charset="0"/>
              </a:rPr>
              <a:t>Вконтакте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https</a:t>
            </a:r>
            <a:r>
              <a:rPr lang="en-US" altLang="ru-RU" sz="1600" dirty="0">
                <a:latin typeface="Times New Roman" pitchFamily="18" charset="0"/>
                <a:hlinkClick r:id="rId13"/>
              </a:rPr>
              <a:t>://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vk.com/public221734933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u="sng" dirty="0" smtClean="0">
                <a:latin typeface="Times New Roman" pitchFamily="18" charset="0"/>
              </a:rPr>
              <a:t>График </a:t>
            </a:r>
            <a:r>
              <a:rPr lang="ru-RU" altLang="ru-RU" sz="1600" u="sng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</a:t>
            </a:r>
            <a:r>
              <a:rPr lang="ru-RU" altLang="ru-RU" sz="1600" dirty="0" smtClean="0">
                <a:latin typeface="Times New Roman" pitchFamily="18" charset="0"/>
              </a:rPr>
              <a:t>пятница: с </a:t>
            </a:r>
            <a:r>
              <a:rPr lang="ru-RU" altLang="ru-RU" sz="1600" dirty="0">
                <a:latin typeface="Times New Roman" pitchFamily="18" charset="0"/>
              </a:rPr>
              <a:t>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</a:t>
            </a:r>
            <a:r>
              <a:rPr lang="ru-RU" altLang="ru-RU" sz="1600" dirty="0" smtClean="0">
                <a:latin typeface="Times New Roman" pitchFamily="18" charset="0"/>
              </a:rPr>
              <a:t>перерыв: </a:t>
            </a:r>
            <a:r>
              <a:rPr lang="ru-RU" altLang="ru-RU" sz="1600" dirty="0">
                <a:latin typeface="Times New Roman" pitchFamily="18" charset="0"/>
              </a:rPr>
              <a:t>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630191"/>
              </p:ext>
            </p:extLst>
          </p:nvPr>
        </p:nvGraphicFramePr>
        <p:xfrm>
          <a:off x="1916718" y="563019"/>
          <a:ext cx="9113177" cy="5897048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государственного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2026 -2028 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269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жители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распределяются расходы по основным функциям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Что такое программный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92161"/>
              </p:ext>
            </p:extLst>
          </p:nvPr>
        </p:nvGraphicFramePr>
        <p:xfrm>
          <a:off x="1172988" y="610394"/>
          <a:ext cx="10233060" cy="5948589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25-27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2026-2028 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31-32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2026-2028 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2026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2026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2026-2028 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40-43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2026-2028г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46-47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48-51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2026-2028 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52-53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05485"/>
              </p:ext>
            </p:extLst>
          </p:nvPr>
        </p:nvGraphicFramePr>
        <p:xfrm>
          <a:off x="969604" y="531627"/>
          <a:ext cx="10613204" cy="3972842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55-56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58-59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66-68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деятельностью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0"/>
            <a:ext cx="2520281" cy="2176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округа)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16189</TotalTime>
  <Words>7892</Words>
  <Application>Microsoft Office PowerPoint</Application>
  <PresentationFormat>Широкоэкранный</PresentationFormat>
  <Paragraphs>2389</Paragraphs>
  <Slides>68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7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Виды бюджета</vt:lpstr>
      <vt:lpstr>Понятие бюджетной системы</vt:lpstr>
      <vt:lpstr>Что такое местный бюджет?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2026-2028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2026-2028 годах, тыс. рублей</vt:lpstr>
      <vt:lpstr>Бюджет Тоншаевского муниципального округа  на 2026-2028 года, тыс.руб.</vt:lpstr>
      <vt:lpstr>Бюджет Тоншаевского муниципального округа на 2026-2028 год, тыс.руб.</vt:lpstr>
      <vt:lpstr>Объем налоговых доходов бюджета Тоншаевского муниципального округа на 2026 год</vt:lpstr>
      <vt:lpstr>Структура неналоговых доходов бюджета Тоншаевского муниципального округа на 2026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2026-2028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 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2026-2028г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2026-2028 годах в Тоншаевском муниципальном округе, тыс. руб. </vt:lpstr>
      <vt:lpstr>Основные муниципальные программы реализуемые в 2026-2028 годах в Тоншаевском муниципальном округе, тыс. руб.</vt:lpstr>
      <vt:lpstr>Основные муниципальные программы реализуемые в 2026-2028 годах в Тоншаевском муниципальном округе, тыс. руб.</vt:lpstr>
      <vt:lpstr>Основные муниципальные программы реализуемые в 2026-2028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Как формируются и используются средства дорожного фонда</vt:lpstr>
      <vt:lpstr>Презентация PowerPoint</vt:lpstr>
      <vt:lpstr>Верхний предел муниципального долга, тыс. руб.</vt:lpstr>
      <vt:lpstr>Презентация PowerPoint</vt:lpstr>
      <vt:lpstr> Официальный сайт администрации Тоншаевского муниципального округа  http://www.tonshaevo.nobl.ru  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1493</cp:revision>
  <cp:lastPrinted>2025-12-01T11:55:02Z</cp:lastPrinted>
  <dcterms:created xsi:type="dcterms:W3CDTF">2018-11-28T11:01:22Z</dcterms:created>
  <dcterms:modified xsi:type="dcterms:W3CDTF">2026-01-30T06:35:24Z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