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docProps/custom.xml" ContentType="application/vnd.openxmlformats-officedocument.custom-properties+xml"/>
  <Override PartName="/ppt/diagrams/colors8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bin" ContentType="application/vnd.openxmlformats-officedocument.oleObject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vml" ContentType="application/vnd.openxmlformats-officedocument.vmlDrawing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54"/>
  </p:notesMasterIdLst>
  <p:handoutMasterIdLst>
    <p:handoutMasterId r:id="rId55"/>
  </p:handoutMasterIdLst>
  <p:sldIdLst>
    <p:sldId id="265" r:id="rId5"/>
    <p:sldId id="307" r:id="rId6"/>
    <p:sldId id="308" r:id="rId7"/>
    <p:sldId id="270" r:id="rId8"/>
    <p:sldId id="325" r:id="rId9"/>
    <p:sldId id="326" r:id="rId10"/>
    <p:sldId id="327" r:id="rId11"/>
    <p:sldId id="297" r:id="rId12"/>
    <p:sldId id="272" r:id="rId13"/>
    <p:sldId id="324" r:id="rId14"/>
    <p:sldId id="274" r:id="rId15"/>
    <p:sldId id="309" r:id="rId16"/>
    <p:sldId id="310" r:id="rId17"/>
    <p:sldId id="341" r:id="rId18"/>
    <p:sldId id="296" r:id="rId19"/>
    <p:sldId id="294" r:id="rId20"/>
    <p:sldId id="273" r:id="rId21"/>
    <p:sldId id="275" r:id="rId22"/>
    <p:sldId id="311" r:id="rId23"/>
    <p:sldId id="301" r:id="rId24"/>
    <p:sldId id="300" r:id="rId25"/>
    <p:sldId id="302" r:id="rId26"/>
    <p:sldId id="303" r:id="rId27"/>
    <p:sldId id="304" r:id="rId28"/>
    <p:sldId id="333" r:id="rId29"/>
    <p:sldId id="328" r:id="rId30"/>
    <p:sldId id="305" r:id="rId31"/>
    <p:sldId id="306" r:id="rId32"/>
    <p:sldId id="292" r:id="rId33"/>
    <p:sldId id="338" r:id="rId34"/>
    <p:sldId id="298" r:id="rId35"/>
    <p:sldId id="281" r:id="rId36"/>
    <p:sldId id="282" r:id="rId37"/>
    <p:sldId id="283" r:id="rId38"/>
    <p:sldId id="284" r:id="rId39"/>
    <p:sldId id="331" r:id="rId40"/>
    <p:sldId id="312" r:id="rId41"/>
    <p:sldId id="314" r:id="rId42"/>
    <p:sldId id="329" r:id="rId43"/>
    <p:sldId id="316" r:id="rId44"/>
    <p:sldId id="289" r:id="rId45"/>
    <p:sldId id="290" r:id="rId46"/>
    <p:sldId id="317" r:id="rId47"/>
    <p:sldId id="271" r:id="rId48"/>
    <p:sldId id="342" r:id="rId49"/>
    <p:sldId id="293" r:id="rId50"/>
    <p:sldId id="334" r:id="rId51"/>
    <p:sldId id="319" r:id="rId52"/>
    <p:sldId id="335" r:id="rId53"/>
  </p:sldIdLst>
  <p:sldSz cx="12192000" cy="6858000"/>
  <p:notesSz cx="6735763" cy="98663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3399"/>
  </p:clrMru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3" autoAdjust="0"/>
    <p:restoredTop sz="99755" autoAdjust="0"/>
  </p:normalViewPr>
  <p:slideViewPr>
    <p:cSldViewPr snapToGrid="0">
      <p:cViewPr varScale="1">
        <p:scale>
          <a:sx n="63" d="100"/>
          <a:sy n="63" d="100"/>
        </p:scale>
        <p:origin x="-132" y="-4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540"/>
    </p:cViewPr>
  </p:sorterViewPr>
  <p:notesViewPr>
    <p:cSldViewPr snapToGrid="0">
      <p:cViewPr varScale="1">
        <p:scale>
          <a:sx n="91" d="100"/>
          <a:sy n="91" d="100"/>
        </p:scale>
        <p:origin x="3000" y="6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Июнь-июль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Разработка основных показателей прогноза социально-экономического развития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района 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E174530D-88FE-47A7-A5B9-75B659623737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Август-сентябрь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7D00E28-BE1F-4C87-9756-B28667B1FFAA}" type="parTrans" cxnId="{385C2D8A-95F9-4294-97A4-7439CC7EDD24}">
      <dgm:prSet/>
      <dgm:spPr/>
      <dgm:t>
        <a:bodyPr/>
        <a:lstStyle/>
        <a:p>
          <a:endParaRPr lang="ru-RU"/>
        </a:p>
      </dgm:t>
    </dgm:pt>
    <dgm:pt modelId="{F0062DDF-5860-45B3-91E6-C15E50CF9FEE}" type="sibTrans" cxnId="{385C2D8A-95F9-4294-97A4-7439CC7EDD24}">
      <dgm:prSet/>
      <dgm:spPr/>
      <dgm:t>
        <a:bodyPr/>
        <a:lstStyle/>
        <a:p>
          <a:endParaRPr lang="ru-RU"/>
        </a:p>
      </dgm:t>
    </dgm:pt>
    <dgm:pt modelId="{DE1312F1-8A1F-4E0B-A403-3931099014E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Работа структурных подразделений администрации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района, органов местного самоуправления по подготовке обоснований бюджетных ассигнований и бюджетных заявок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E4F7E676-8F1D-4E54-A516-663DE2D7D38D}" type="parTrans" cxnId="{194BF104-8299-4BA5-8E7B-93B6C26BD011}">
      <dgm:prSet/>
      <dgm:spPr/>
      <dgm:t>
        <a:bodyPr/>
        <a:lstStyle/>
        <a:p>
          <a:endParaRPr lang="ru-RU"/>
        </a:p>
      </dgm:t>
    </dgm:pt>
    <dgm:pt modelId="{8236E87B-13CD-42B3-A90D-644AB9D1CD5B}" type="sibTrans" cxnId="{194BF104-8299-4BA5-8E7B-93B6C26BD011}">
      <dgm:prSet/>
      <dgm:spPr/>
      <dgm:t>
        <a:bodyPr/>
        <a:lstStyle/>
        <a:p>
          <a:endParaRPr lang="ru-RU"/>
        </a:p>
      </dgm:t>
    </dgm:pt>
    <dgm:pt modelId="{60B7B381-FBD3-44B4-A239-F1BB07FCA47A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Формирование проекта бюджета </a:t>
          </a:r>
          <a:r>
            <a:rPr lang="ru-RU" sz="1400" b="1" dirty="0" err="1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муниципального района.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E860D3-0083-47F9-9125-CB91E9352513}" type="parTrans" cxnId="{FFC4B1F4-A8A3-4BAE-9345-4E9B1FA63F5F}">
      <dgm:prSet/>
      <dgm:spPr/>
      <dgm:t>
        <a:bodyPr/>
        <a:lstStyle/>
        <a:p>
          <a:endParaRPr lang="ru-RU"/>
        </a:p>
      </dgm:t>
    </dgm:pt>
    <dgm:pt modelId="{7907BAD3-10F9-42DF-8E93-306F7FD2DA4F}" type="sibTrans" cxnId="{FFC4B1F4-A8A3-4BAE-9345-4E9B1FA63F5F}">
      <dgm:prSet/>
      <dgm:spPr/>
      <dgm:t>
        <a:bodyPr/>
        <a:lstStyle/>
        <a:p>
          <a:endParaRPr lang="ru-RU"/>
        </a:p>
      </dgm:t>
    </dgm:pt>
    <dgm:pt modelId="{036D7227-E583-4DB0-B712-23677623B0A9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Октябрь-ноябрь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D7E00CC-6816-4719-94A6-B271D9F20CE4}" type="parTrans" cxnId="{50DB5DA4-E3BA-43CA-915B-2C5778E353C7}">
      <dgm:prSet/>
      <dgm:spPr/>
      <dgm:t>
        <a:bodyPr/>
        <a:lstStyle/>
        <a:p>
          <a:endParaRPr lang="ru-RU"/>
        </a:p>
      </dgm:t>
    </dgm:pt>
    <dgm:pt modelId="{B9A72715-95BD-4299-8FE6-7380952285DB}" type="sibTrans" cxnId="{50DB5DA4-E3BA-43CA-915B-2C5778E353C7}">
      <dgm:prSet/>
      <dgm:spPr/>
      <dgm:t>
        <a:bodyPr/>
        <a:lstStyle/>
        <a:p>
          <a:endParaRPr lang="ru-RU"/>
        </a:p>
      </dgm:t>
    </dgm:pt>
    <dgm:pt modelId="{6930EBCB-2FEA-486B-AD56-747EE2196DB1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администрацией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района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99D3212-0610-441F-8115-1040F382B5F9}" type="parTrans" cxnId="{290D4D24-DBDB-4F56-94C4-B219029ABD7A}">
      <dgm:prSet/>
      <dgm:spPr/>
      <dgm:t>
        <a:bodyPr/>
        <a:lstStyle/>
        <a:p>
          <a:endParaRPr lang="ru-RU"/>
        </a:p>
      </dgm:t>
    </dgm:pt>
    <dgm:pt modelId="{88CAB073-1A87-45BF-9263-94C659E69F6F}" type="sibTrans" cxnId="{290D4D24-DBDB-4F56-94C4-B219029ABD7A}">
      <dgm:prSet/>
      <dgm:spPr/>
      <dgm:t>
        <a:bodyPr/>
        <a:lstStyle/>
        <a:p>
          <a:endParaRPr lang="ru-RU"/>
        </a:p>
      </dgm:t>
    </dgm:pt>
    <dgm:pt modelId="{5EEC53FB-30E8-4510-B383-897FC33C6CA5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Внесение проекта бюджета в Земское собрание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района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B85A46-A3CD-40B7-8498-7D13455374EA}" type="parTrans" cxnId="{4B1E0CEC-4FE8-4B4A-B53D-9196190F130A}">
      <dgm:prSet/>
      <dgm:spPr/>
      <dgm:t>
        <a:bodyPr/>
        <a:lstStyle/>
        <a:p>
          <a:endParaRPr lang="ru-RU"/>
        </a:p>
      </dgm:t>
    </dgm:pt>
    <dgm:pt modelId="{FE269324-2747-4771-B268-DB361AE8F100}" type="sibTrans" cxnId="{4B1E0CEC-4FE8-4B4A-B53D-9196190F130A}">
      <dgm:prSet/>
      <dgm:spPr/>
      <dgm:t>
        <a:bodyPr/>
        <a:lstStyle/>
        <a:p>
          <a:endParaRPr lang="ru-RU"/>
        </a:p>
      </dgm:t>
    </dgm:pt>
    <dgm:pt modelId="{145021B9-B10E-4760-857B-F428E927145B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Определение основных направлений бюджетной  и налоговой политики на трехлетний период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E70F6B-E317-4B26-883D-094760D5BCE5}" type="sibTrans" cxnId="{5E3D10A5-1D7D-4FB6-82FF-C3F29793A49A}">
      <dgm:prSet/>
      <dgm:spPr/>
      <dgm:t>
        <a:bodyPr/>
        <a:lstStyle/>
        <a:p>
          <a:endParaRPr lang="ru-RU"/>
        </a:p>
      </dgm:t>
    </dgm:pt>
    <dgm:pt modelId="{FAC1D803-6305-45A2-B6D9-743A35DD6141}" type="parTrans" cxnId="{5E3D10A5-1D7D-4FB6-82FF-C3F29793A49A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3" custScaleY="123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A8CEA3-55E0-4B09-998C-DA25F4B13724}" type="pres">
      <dgm:prSet presAssocID="{C1CABB5A-21D4-4327-B549-7361847C74F0}" presName="sp" presStyleCnt="0"/>
      <dgm:spPr/>
    </dgm:pt>
    <dgm:pt modelId="{F60470E2-6781-4C05-A657-81FC028A3DDF}" type="pres">
      <dgm:prSet presAssocID="{E174530D-88FE-47A7-A5B9-75B659623737}" presName="composite" presStyleCnt="0"/>
      <dgm:spPr/>
    </dgm:pt>
    <dgm:pt modelId="{9FD4CF9C-0B18-4490-B109-E41CB2EB37A4}" type="pres">
      <dgm:prSet presAssocID="{E174530D-88FE-47A7-A5B9-75B659623737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8328E0-472B-4A74-9CBB-B2E294B2378C}" type="pres">
      <dgm:prSet presAssocID="{E174530D-88FE-47A7-A5B9-75B659623737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4BDCE3-9384-410B-A9E6-C4CF1B113EE2}" type="pres">
      <dgm:prSet presAssocID="{F0062DDF-5860-45B3-91E6-C15E50CF9FEE}" presName="sp" presStyleCnt="0"/>
      <dgm:spPr/>
    </dgm:pt>
    <dgm:pt modelId="{6B0431FD-02BF-4B12-9D53-D413EF86FFEC}" type="pres">
      <dgm:prSet presAssocID="{036D7227-E583-4DB0-B712-23677623B0A9}" presName="composite" presStyleCnt="0"/>
      <dgm:spPr/>
    </dgm:pt>
    <dgm:pt modelId="{334DC0AE-39C2-4BEE-9E3F-4748E036524C}" type="pres">
      <dgm:prSet presAssocID="{036D7227-E583-4DB0-B712-23677623B0A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9F7E2-42B6-4DDE-9792-9A413B27FBF3}" type="pres">
      <dgm:prSet presAssocID="{036D7227-E583-4DB0-B712-23677623B0A9}" presName="descendantText" presStyleLbl="alignAcc1" presStyleIdx="2" presStyleCnt="3" custLinFactNeighborY="10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A68FFC-7A82-4BC2-B1CF-01E9D3BDC9DD}" type="presOf" srcId="{E174530D-88FE-47A7-A5B9-75B659623737}" destId="{9FD4CF9C-0B18-4490-B109-E41CB2EB37A4}" srcOrd="0" destOrd="0" presId="urn:microsoft.com/office/officeart/2005/8/layout/chevron2"/>
    <dgm:cxn modelId="{50DB5DA4-E3BA-43CA-915B-2C5778E353C7}" srcId="{F98E0647-1508-4258-9899-083A2CC6824E}" destId="{036D7227-E583-4DB0-B712-23677623B0A9}" srcOrd="2" destOrd="0" parTransId="{FD7E00CC-6816-4719-94A6-B271D9F20CE4}" sibTransId="{B9A72715-95BD-4299-8FE6-7380952285DB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4B1E0CEC-4FE8-4B4A-B53D-9196190F130A}" srcId="{036D7227-E583-4DB0-B712-23677623B0A9}" destId="{5EEC53FB-30E8-4510-B383-897FC33C6CA5}" srcOrd="1" destOrd="0" parTransId="{3EB85A46-A3CD-40B7-8498-7D13455374EA}" sibTransId="{FE269324-2747-4771-B268-DB361AE8F100}"/>
    <dgm:cxn modelId="{386A23DC-04B4-4D57-885C-183300262B82}" type="presOf" srcId="{A8A2D356-6385-41EE-81C6-ED0B7A798EFC}" destId="{B1FF6FBA-5B4B-4F0C-A9E3-7068FB0712D3}" srcOrd="0" destOrd="0" presId="urn:microsoft.com/office/officeart/2005/8/layout/chevron2"/>
    <dgm:cxn modelId="{9542CE50-F945-4823-89CB-AEF08FF47A51}" type="presOf" srcId="{F98E0647-1508-4258-9899-083A2CC6824E}" destId="{A70001E4-65D0-41F3-A8FE-1BACA712EA9D}" srcOrd="0" destOrd="0" presId="urn:microsoft.com/office/officeart/2005/8/layout/chevron2"/>
    <dgm:cxn modelId="{290D4D24-DBDB-4F56-94C4-B219029ABD7A}" srcId="{036D7227-E583-4DB0-B712-23677623B0A9}" destId="{6930EBCB-2FEA-486B-AD56-747EE2196DB1}" srcOrd="0" destOrd="0" parTransId="{199D3212-0610-441F-8115-1040F382B5F9}" sibTransId="{88CAB073-1A87-45BF-9263-94C659E69F6F}"/>
    <dgm:cxn modelId="{EEA2647B-BEC3-4B7C-9916-82CFF755C3CE}" type="presOf" srcId="{E7A7FB1F-D6E2-41F1-88F0-DF68ABA8E1C0}" destId="{D80BA84C-6447-4164-BC89-803FC8730CB1}" srcOrd="0" destOrd="0" presId="urn:microsoft.com/office/officeart/2005/8/layout/chevron2"/>
    <dgm:cxn modelId="{5E3D10A5-1D7D-4FB6-82FF-C3F29793A49A}" srcId="{E7A7FB1F-D6E2-41F1-88F0-DF68ABA8E1C0}" destId="{145021B9-B10E-4760-857B-F428E927145B}" srcOrd="1" destOrd="0" parTransId="{FAC1D803-6305-45A2-B6D9-743A35DD6141}" sibTransId="{C8E70F6B-E317-4B26-883D-094760D5BCE5}"/>
    <dgm:cxn modelId="{668DC0C8-FDAE-4F76-8726-1465787C0E75}" type="presOf" srcId="{5EEC53FB-30E8-4510-B383-897FC33C6CA5}" destId="{8329F7E2-42B6-4DDE-9792-9A413B27FBF3}" srcOrd="0" destOrd="1" presId="urn:microsoft.com/office/officeart/2005/8/layout/chevron2"/>
    <dgm:cxn modelId="{D287CAA4-203F-4616-A7BC-254CD7DB33DC}" type="presOf" srcId="{036D7227-E583-4DB0-B712-23677623B0A9}" destId="{334DC0AE-39C2-4BEE-9E3F-4748E036524C}" srcOrd="0" destOrd="0" presId="urn:microsoft.com/office/officeart/2005/8/layout/chevron2"/>
    <dgm:cxn modelId="{194BF104-8299-4BA5-8E7B-93B6C26BD011}" srcId="{E174530D-88FE-47A7-A5B9-75B659623737}" destId="{DE1312F1-8A1F-4E0B-A403-3931099014EC}" srcOrd="0" destOrd="0" parTransId="{E4F7E676-8F1D-4E54-A516-663DE2D7D38D}" sibTransId="{8236E87B-13CD-42B3-A90D-644AB9D1CD5B}"/>
    <dgm:cxn modelId="{6EE24118-7DBA-4AFD-9A32-EFEFC48A502D}" type="presOf" srcId="{6930EBCB-2FEA-486B-AD56-747EE2196DB1}" destId="{8329F7E2-42B6-4DDE-9792-9A413B27FBF3}" srcOrd="0" destOrd="0" presId="urn:microsoft.com/office/officeart/2005/8/layout/chevron2"/>
    <dgm:cxn modelId="{385C2D8A-95F9-4294-97A4-7439CC7EDD24}" srcId="{F98E0647-1508-4258-9899-083A2CC6824E}" destId="{E174530D-88FE-47A7-A5B9-75B659623737}" srcOrd="1" destOrd="0" parTransId="{77D00E28-BE1F-4C87-9756-B28667B1FFAA}" sibTransId="{F0062DDF-5860-45B3-91E6-C15E50CF9FEE}"/>
    <dgm:cxn modelId="{171C076B-27A2-4C3C-8E1B-270DC6C6CEB3}" type="presOf" srcId="{60B7B381-FBD3-44B4-A239-F1BB07FCA47A}" destId="{9B8328E0-472B-4A74-9CBB-B2E294B2378C}" srcOrd="0" destOrd="1" presId="urn:microsoft.com/office/officeart/2005/8/layout/chevron2"/>
    <dgm:cxn modelId="{018339C4-F06C-4D16-942B-F37998571650}" type="presOf" srcId="{DE1312F1-8A1F-4E0B-A403-3931099014EC}" destId="{9B8328E0-472B-4A74-9CBB-B2E294B2378C}" srcOrd="0" destOrd="0" presId="urn:microsoft.com/office/officeart/2005/8/layout/chevron2"/>
    <dgm:cxn modelId="{FFC4B1F4-A8A3-4BAE-9345-4E9B1FA63F5F}" srcId="{E174530D-88FE-47A7-A5B9-75B659623737}" destId="{60B7B381-FBD3-44B4-A239-F1BB07FCA47A}" srcOrd="1" destOrd="0" parTransId="{08E860D3-0083-47F9-9125-CB91E9352513}" sibTransId="{7907BAD3-10F9-42DF-8E93-306F7FD2DA4F}"/>
    <dgm:cxn modelId="{582ADD02-A18A-4410-9D53-920E786ACD08}" type="presOf" srcId="{145021B9-B10E-4760-857B-F428E927145B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F92B4C2C-7D3E-49D2-B06A-2D036F2296D0}" type="presParOf" srcId="{A70001E4-65D0-41F3-A8FE-1BACA712EA9D}" destId="{3C4D7145-DD4E-41C9-BBA8-11A4C5E6350A}" srcOrd="0" destOrd="0" presId="urn:microsoft.com/office/officeart/2005/8/layout/chevron2"/>
    <dgm:cxn modelId="{CBEB16E8-FA93-40BE-90EA-B1E4818EEBB0}" type="presParOf" srcId="{3C4D7145-DD4E-41C9-BBA8-11A4C5E6350A}" destId="{D80BA84C-6447-4164-BC89-803FC8730CB1}" srcOrd="0" destOrd="0" presId="urn:microsoft.com/office/officeart/2005/8/layout/chevron2"/>
    <dgm:cxn modelId="{D6316F48-97E6-4080-9172-B80E99C8DD70}" type="presParOf" srcId="{3C4D7145-DD4E-41C9-BBA8-11A4C5E6350A}" destId="{B1FF6FBA-5B4B-4F0C-A9E3-7068FB0712D3}" srcOrd="1" destOrd="0" presId="urn:microsoft.com/office/officeart/2005/8/layout/chevron2"/>
    <dgm:cxn modelId="{16E17EE9-892A-47AD-B3B4-B2957451C671}" type="presParOf" srcId="{A70001E4-65D0-41F3-A8FE-1BACA712EA9D}" destId="{CAA8CEA3-55E0-4B09-998C-DA25F4B13724}" srcOrd="1" destOrd="0" presId="urn:microsoft.com/office/officeart/2005/8/layout/chevron2"/>
    <dgm:cxn modelId="{0B6B7AA2-FFA0-4E26-917A-AF0413F16664}" type="presParOf" srcId="{A70001E4-65D0-41F3-A8FE-1BACA712EA9D}" destId="{F60470E2-6781-4C05-A657-81FC028A3DDF}" srcOrd="2" destOrd="0" presId="urn:microsoft.com/office/officeart/2005/8/layout/chevron2"/>
    <dgm:cxn modelId="{3F54C7C5-793A-4D5B-B268-F45CD9706C5F}" type="presParOf" srcId="{F60470E2-6781-4C05-A657-81FC028A3DDF}" destId="{9FD4CF9C-0B18-4490-B109-E41CB2EB37A4}" srcOrd="0" destOrd="0" presId="urn:microsoft.com/office/officeart/2005/8/layout/chevron2"/>
    <dgm:cxn modelId="{33C61B1D-8690-45EF-92F4-93FCA83AF8B6}" type="presParOf" srcId="{F60470E2-6781-4C05-A657-81FC028A3DDF}" destId="{9B8328E0-472B-4A74-9CBB-B2E294B2378C}" srcOrd="1" destOrd="0" presId="urn:microsoft.com/office/officeart/2005/8/layout/chevron2"/>
    <dgm:cxn modelId="{4E0E44E7-FE71-4605-94A6-CF3BC8D93D33}" type="presParOf" srcId="{A70001E4-65D0-41F3-A8FE-1BACA712EA9D}" destId="{D34BDCE3-9384-410B-A9E6-C4CF1B113EE2}" srcOrd="3" destOrd="0" presId="urn:microsoft.com/office/officeart/2005/8/layout/chevron2"/>
    <dgm:cxn modelId="{F65E95CC-45B7-4979-8492-342188064E5E}" type="presParOf" srcId="{A70001E4-65D0-41F3-A8FE-1BACA712EA9D}" destId="{6B0431FD-02BF-4B12-9D53-D413EF86FFEC}" srcOrd="4" destOrd="0" presId="urn:microsoft.com/office/officeart/2005/8/layout/chevron2"/>
    <dgm:cxn modelId="{3A55B933-F4D0-414B-ACCE-2802F1E414FA}" type="presParOf" srcId="{6B0431FD-02BF-4B12-9D53-D413EF86FFEC}" destId="{334DC0AE-39C2-4BEE-9E3F-4748E036524C}" srcOrd="0" destOrd="0" presId="urn:microsoft.com/office/officeart/2005/8/layout/chevron2"/>
    <dgm:cxn modelId="{389B753E-9C1B-4ACA-870B-4F52E1B1CCF3}" type="presParOf" srcId="{6B0431FD-02BF-4B12-9D53-D413EF86FFEC}" destId="{8329F7E2-42B6-4DDE-9792-9A413B27FBF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/>
            <a:t>На </a:t>
          </a:r>
          <a:r>
            <a:rPr lang="ru-RU" sz="1200" b="1" dirty="0" smtClean="0">
              <a:solidFill>
                <a:schemeClr val="tx1"/>
              </a:solidFill>
            </a:rPr>
            <a:t>01.01.2021г.</a:t>
          </a:r>
        </a:p>
        <a:p>
          <a:r>
            <a:rPr lang="ru-RU" sz="1200" dirty="0" smtClean="0"/>
            <a:t>7,7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6,0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1,7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F0074C-855F-4C10-829D-DAFD29F05622}" type="presOf" srcId="{604725C7-6DC8-4339-980E-09CDCF87D75C}" destId="{4B0FB33F-377F-474F-9F27-D7626347C3A9}" srcOrd="0" destOrd="0" presId="urn:microsoft.com/office/officeart/2005/8/layout/hierarchy1"/>
    <dgm:cxn modelId="{2A28E495-B262-4547-947E-1B5C66F93714}" type="presOf" srcId="{B51B600F-A9B8-487E-8F64-62E4935F9890}" destId="{9C7753FC-881D-4807-9196-A6AA45F75C92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EB8AC1CC-FB36-4068-949A-FB2669E116FC}" type="presOf" srcId="{8CCFABD8-6394-4A51-ABF5-59A7F45C1391}" destId="{4A6C4A14-392A-4F36-B41B-819B0DB4EB78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1E02D43C-EFF3-4565-81FE-BE0921B8C00E}" type="presOf" srcId="{3E37891B-7E34-473F-B5EE-669928D9B5A6}" destId="{BF3F7BB0-58D3-4009-B70C-3C4739A5EA26}" srcOrd="0" destOrd="0" presId="urn:microsoft.com/office/officeart/2005/8/layout/hierarchy1"/>
    <dgm:cxn modelId="{D73AB03D-C293-405C-9019-E9E71D1C2EDB}" type="presOf" srcId="{BAFB2B4E-080B-4CC8-8B3B-39ECCE942D22}" destId="{8A9D7CB1-B6B2-42BF-B043-ADF1C5BEE41A}" srcOrd="0" destOrd="0" presId="urn:microsoft.com/office/officeart/2005/8/layout/hierarchy1"/>
    <dgm:cxn modelId="{0D495F68-6015-442A-91DD-17BED425A5BC}" type="presOf" srcId="{D4D81FD6-6615-42F4-AA69-4223FEDE9025}" destId="{AB7CBD09-0D67-4C22-83F5-ADF67AD72C14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1E1E5111-2FD9-4629-AB21-9B31F76E819B}" type="presParOf" srcId="{8A9D7CB1-B6B2-42BF-B043-ADF1C5BEE41A}" destId="{4DC3E8D1-C231-4A4D-917C-38B43682E58B}" srcOrd="0" destOrd="0" presId="urn:microsoft.com/office/officeart/2005/8/layout/hierarchy1"/>
    <dgm:cxn modelId="{DB9B2846-B21E-4CFF-A31A-0029C5FB12C1}" type="presParOf" srcId="{4DC3E8D1-C231-4A4D-917C-38B43682E58B}" destId="{296F9EAE-A02C-4A9A-930F-1CACA7AD5C6D}" srcOrd="0" destOrd="0" presId="urn:microsoft.com/office/officeart/2005/8/layout/hierarchy1"/>
    <dgm:cxn modelId="{1913B5A5-9EEE-4016-926F-CE2DCB17905A}" type="presParOf" srcId="{296F9EAE-A02C-4A9A-930F-1CACA7AD5C6D}" destId="{65F8D749-9F3F-4F42-8516-FD61BA029C40}" srcOrd="0" destOrd="0" presId="urn:microsoft.com/office/officeart/2005/8/layout/hierarchy1"/>
    <dgm:cxn modelId="{1317DDAB-9585-4C1A-BE3F-23A974790A2D}" type="presParOf" srcId="{296F9EAE-A02C-4A9A-930F-1CACA7AD5C6D}" destId="{9C7753FC-881D-4807-9196-A6AA45F75C92}" srcOrd="1" destOrd="0" presId="urn:microsoft.com/office/officeart/2005/8/layout/hierarchy1"/>
    <dgm:cxn modelId="{5332654F-ABC8-4B79-9CFE-D6BA9116CE48}" type="presParOf" srcId="{4DC3E8D1-C231-4A4D-917C-38B43682E58B}" destId="{1E3CA534-0259-4EC2-A248-3989B9EE3587}" srcOrd="1" destOrd="0" presId="urn:microsoft.com/office/officeart/2005/8/layout/hierarchy1"/>
    <dgm:cxn modelId="{39A93DF4-D9CB-4FE6-975D-DAC8681B24FB}" type="presParOf" srcId="{1E3CA534-0259-4EC2-A248-3989B9EE3587}" destId="{4A6C4A14-392A-4F36-B41B-819B0DB4EB78}" srcOrd="0" destOrd="0" presId="urn:microsoft.com/office/officeart/2005/8/layout/hierarchy1"/>
    <dgm:cxn modelId="{50EA947B-6FA5-4B0F-BD45-68611AAEC83E}" type="presParOf" srcId="{1E3CA534-0259-4EC2-A248-3989B9EE3587}" destId="{F207F0AE-1968-4E0A-9C1A-68732305D5BA}" srcOrd="1" destOrd="0" presId="urn:microsoft.com/office/officeart/2005/8/layout/hierarchy1"/>
    <dgm:cxn modelId="{F23043C3-BC84-4341-855F-282ED7A727EA}" type="presParOf" srcId="{F207F0AE-1968-4E0A-9C1A-68732305D5BA}" destId="{1F6E1A69-1B12-49C8-BA59-8C688C4D8D92}" srcOrd="0" destOrd="0" presId="urn:microsoft.com/office/officeart/2005/8/layout/hierarchy1"/>
    <dgm:cxn modelId="{59867ADA-2103-4380-80A0-8A2FAB6C372D}" type="presParOf" srcId="{1F6E1A69-1B12-49C8-BA59-8C688C4D8D92}" destId="{81EA338B-156B-4039-ACCA-D65E54F5F9CD}" srcOrd="0" destOrd="0" presId="urn:microsoft.com/office/officeart/2005/8/layout/hierarchy1"/>
    <dgm:cxn modelId="{0A2CB9B3-E2B7-46E2-B8F8-841AF6DE5816}" type="presParOf" srcId="{1F6E1A69-1B12-49C8-BA59-8C688C4D8D92}" destId="{AB7CBD09-0D67-4C22-83F5-ADF67AD72C14}" srcOrd="1" destOrd="0" presId="urn:microsoft.com/office/officeart/2005/8/layout/hierarchy1"/>
    <dgm:cxn modelId="{00BB02A1-50AF-4D05-8142-DBB4FE59D04A}" type="presParOf" srcId="{F207F0AE-1968-4E0A-9C1A-68732305D5BA}" destId="{97523248-4841-4BFD-8136-443ED057A844}" srcOrd="1" destOrd="0" presId="urn:microsoft.com/office/officeart/2005/8/layout/hierarchy1"/>
    <dgm:cxn modelId="{755B7E63-124F-47F3-8833-445863D6A6EB}" type="presParOf" srcId="{1E3CA534-0259-4EC2-A248-3989B9EE3587}" destId="{BF3F7BB0-58D3-4009-B70C-3C4739A5EA26}" srcOrd="2" destOrd="0" presId="urn:microsoft.com/office/officeart/2005/8/layout/hierarchy1"/>
    <dgm:cxn modelId="{3A6125F1-5B61-4EE3-9317-0B161DB65F9F}" type="presParOf" srcId="{1E3CA534-0259-4EC2-A248-3989B9EE3587}" destId="{EDEE11D8-AC70-4573-8A98-CBAB055E1BDD}" srcOrd="3" destOrd="0" presId="urn:microsoft.com/office/officeart/2005/8/layout/hierarchy1"/>
    <dgm:cxn modelId="{F01C0C6A-43B0-4B7C-8239-D6BE625EB524}" type="presParOf" srcId="{EDEE11D8-AC70-4573-8A98-CBAB055E1BDD}" destId="{C07D777F-624F-4A81-9256-383B023D50B7}" srcOrd="0" destOrd="0" presId="urn:microsoft.com/office/officeart/2005/8/layout/hierarchy1"/>
    <dgm:cxn modelId="{DF9B9DE8-6579-4517-B7D5-C8F5018CC3CF}" type="presParOf" srcId="{C07D777F-624F-4A81-9256-383B023D50B7}" destId="{C02414B1-E6D4-46AF-AA94-CDAE12E1F896}" srcOrd="0" destOrd="0" presId="urn:microsoft.com/office/officeart/2005/8/layout/hierarchy1"/>
    <dgm:cxn modelId="{C4E3204D-18CC-48FA-9C02-487EB09D9E88}" type="presParOf" srcId="{C07D777F-624F-4A81-9256-383B023D50B7}" destId="{4B0FB33F-377F-474F-9F27-D7626347C3A9}" srcOrd="1" destOrd="0" presId="urn:microsoft.com/office/officeart/2005/8/layout/hierarchy1"/>
    <dgm:cxn modelId="{1A63FA66-3E3B-4CB1-ACE0-85A4783BEF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01.01.2023г.</a:t>
          </a:r>
        </a:p>
        <a:p>
          <a:r>
            <a:rPr lang="ru-RU" sz="1200" dirty="0" smtClean="0"/>
            <a:t>0,7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smtClean="0"/>
            <a:t>0,7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2EFD18ED-9BDB-4FF4-9B69-CB22F7F936F2}" type="presOf" srcId="{BAFB2B4E-080B-4CC8-8B3B-39ECCE942D22}" destId="{8A9D7CB1-B6B2-42BF-B043-ADF1C5BEE41A}" srcOrd="0" destOrd="0" presId="urn:microsoft.com/office/officeart/2005/8/layout/hierarchy1"/>
    <dgm:cxn modelId="{18571C26-989F-40C3-9FD0-FC19C5416E9E}" type="presOf" srcId="{3E37891B-7E34-473F-B5EE-669928D9B5A6}" destId="{BF3F7BB0-58D3-4009-B70C-3C4739A5EA26}" srcOrd="0" destOrd="0" presId="urn:microsoft.com/office/officeart/2005/8/layout/hierarchy1"/>
    <dgm:cxn modelId="{18B4D2AE-3B2F-48C6-96AF-9B64C410ACDF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0746A091-8929-47CA-8676-647D7FF4DEAE}" type="presOf" srcId="{604725C7-6DC8-4339-980E-09CDCF87D75C}" destId="{4B0FB33F-377F-474F-9F27-D7626347C3A9}" srcOrd="0" destOrd="0" presId="urn:microsoft.com/office/officeart/2005/8/layout/hierarchy1"/>
    <dgm:cxn modelId="{76B733A1-8975-4084-93D3-8514E8D1E971}" type="presOf" srcId="{D4D81FD6-6615-42F4-AA69-4223FEDE9025}" destId="{AB7CBD09-0D67-4C22-83F5-ADF67AD72C14}" srcOrd="0" destOrd="0" presId="urn:microsoft.com/office/officeart/2005/8/layout/hierarchy1"/>
    <dgm:cxn modelId="{C76D3106-5E8C-49B7-B4BF-7F7889FEEBB9}" type="presOf" srcId="{8CCFABD8-6394-4A51-ABF5-59A7F45C1391}" destId="{4A6C4A14-392A-4F36-B41B-819B0DB4EB78}" srcOrd="0" destOrd="0" presId="urn:microsoft.com/office/officeart/2005/8/layout/hierarchy1"/>
    <dgm:cxn modelId="{79A66AD5-DCD5-41C9-B66E-D7D92B2DF214}" type="presParOf" srcId="{8A9D7CB1-B6B2-42BF-B043-ADF1C5BEE41A}" destId="{4DC3E8D1-C231-4A4D-917C-38B43682E58B}" srcOrd="0" destOrd="0" presId="urn:microsoft.com/office/officeart/2005/8/layout/hierarchy1"/>
    <dgm:cxn modelId="{8085EE2C-E945-40C4-8242-4525CCEFA762}" type="presParOf" srcId="{4DC3E8D1-C231-4A4D-917C-38B43682E58B}" destId="{296F9EAE-A02C-4A9A-930F-1CACA7AD5C6D}" srcOrd="0" destOrd="0" presId="urn:microsoft.com/office/officeart/2005/8/layout/hierarchy1"/>
    <dgm:cxn modelId="{D7065AAB-D89E-4796-810C-82F5DEA2EA1C}" type="presParOf" srcId="{296F9EAE-A02C-4A9A-930F-1CACA7AD5C6D}" destId="{65F8D749-9F3F-4F42-8516-FD61BA029C40}" srcOrd="0" destOrd="0" presId="urn:microsoft.com/office/officeart/2005/8/layout/hierarchy1"/>
    <dgm:cxn modelId="{39B65FDD-3EDC-4B37-AF4A-DEB4C11F8A79}" type="presParOf" srcId="{296F9EAE-A02C-4A9A-930F-1CACA7AD5C6D}" destId="{9C7753FC-881D-4807-9196-A6AA45F75C92}" srcOrd="1" destOrd="0" presId="urn:microsoft.com/office/officeart/2005/8/layout/hierarchy1"/>
    <dgm:cxn modelId="{543A6551-39A8-496F-AB0A-3A195CFA4FC5}" type="presParOf" srcId="{4DC3E8D1-C231-4A4D-917C-38B43682E58B}" destId="{1E3CA534-0259-4EC2-A248-3989B9EE3587}" srcOrd="1" destOrd="0" presId="urn:microsoft.com/office/officeart/2005/8/layout/hierarchy1"/>
    <dgm:cxn modelId="{4829A679-6CE3-472C-A73B-2AAA96BB2A87}" type="presParOf" srcId="{1E3CA534-0259-4EC2-A248-3989B9EE3587}" destId="{4A6C4A14-392A-4F36-B41B-819B0DB4EB78}" srcOrd="0" destOrd="0" presId="urn:microsoft.com/office/officeart/2005/8/layout/hierarchy1"/>
    <dgm:cxn modelId="{537753FD-02CE-4040-8204-4A8A1F9022D0}" type="presParOf" srcId="{1E3CA534-0259-4EC2-A248-3989B9EE3587}" destId="{F207F0AE-1968-4E0A-9C1A-68732305D5BA}" srcOrd="1" destOrd="0" presId="urn:microsoft.com/office/officeart/2005/8/layout/hierarchy1"/>
    <dgm:cxn modelId="{5DECF000-2F80-42A5-8949-A7529D69C346}" type="presParOf" srcId="{F207F0AE-1968-4E0A-9C1A-68732305D5BA}" destId="{1F6E1A69-1B12-49C8-BA59-8C688C4D8D92}" srcOrd="0" destOrd="0" presId="urn:microsoft.com/office/officeart/2005/8/layout/hierarchy1"/>
    <dgm:cxn modelId="{DD27AB46-5025-4264-BF2D-8F1D335AD1B4}" type="presParOf" srcId="{1F6E1A69-1B12-49C8-BA59-8C688C4D8D92}" destId="{81EA338B-156B-4039-ACCA-D65E54F5F9CD}" srcOrd="0" destOrd="0" presId="urn:microsoft.com/office/officeart/2005/8/layout/hierarchy1"/>
    <dgm:cxn modelId="{8625C024-3664-4CCE-81BA-BD03527B7A7B}" type="presParOf" srcId="{1F6E1A69-1B12-49C8-BA59-8C688C4D8D92}" destId="{AB7CBD09-0D67-4C22-83F5-ADF67AD72C14}" srcOrd="1" destOrd="0" presId="urn:microsoft.com/office/officeart/2005/8/layout/hierarchy1"/>
    <dgm:cxn modelId="{0E4A31B7-29F7-49B2-99B2-3FD8978851C0}" type="presParOf" srcId="{F207F0AE-1968-4E0A-9C1A-68732305D5BA}" destId="{97523248-4841-4BFD-8136-443ED057A844}" srcOrd="1" destOrd="0" presId="urn:microsoft.com/office/officeart/2005/8/layout/hierarchy1"/>
    <dgm:cxn modelId="{D76657D5-D383-4C20-9322-C79C7072048D}" type="presParOf" srcId="{1E3CA534-0259-4EC2-A248-3989B9EE3587}" destId="{BF3F7BB0-58D3-4009-B70C-3C4739A5EA26}" srcOrd="2" destOrd="0" presId="urn:microsoft.com/office/officeart/2005/8/layout/hierarchy1"/>
    <dgm:cxn modelId="{FB72AD1B-5D5A-4211-B209-AEC5493B4429}" type="presParOf" srcId="{1E3CA534-0259-4EC2-A248-3989B9EE3587}" destId="{EDEE11D8-AC70-4573-8A98-CBAB055E1BDD}" srcOrd="3" destOrd="0" presId="urn:microsoft.com/office/officeart/2005/8/layout/hierarchy1"/>
    <dgm:cxn modelId="{44FC3AB7-5B08-4413-935F-671DF5A8DC1E}" type="presParOf" srcId="{EDEE11D8-AC70-4573-8A98-CBAB055E1BDD}" destId="{C07D777F-624F-4A81-9256-383B023D50B7}" srcOrd="0" destOrd="0" presId="urn:microsoft.com/office/officeart/2005/8/layout/hierarchy1"/>
    <dgm:cxn modelId="{E20D9B11-708E-446E-A8D0-2148ED10F136}" type="presParOf" srcId="{C07D777F-624F-4A81-9256-383B023D50B7}" destId="{C02414B1-E6D4-46AF-AA94-CDAE12E1F896}" srcOrd="0" destOrd="0" presId="urn:microsoft.com/office/officeart/2005/8/layout/hierarchy1"/>
    <dgm:cxn modelId="{50E5E26A-6245-4687-82CC-8DC73A523916}" type="presParOf" srcId="{C07D777F-624F-4A81-9256-383B023D50B7}" destId="{4B0FB33F-377F-474F-9F27-D7626347C3A9}" srcOrd="1" destOrd="0" presId="urn:microsoft.com/office/officeart/2005/8/layout/hierarchy1"/>
    <dgm:cxn modelId="{D32A06AE-FA12-4A85-88DE-47FE72D96ABD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8E0647-1508-4258-9899-083A2CC6824E}" type="doc">
      <dgm:prSet loTypeId="urn:microsoft.com/office/officeart/2005/8/layout/chevron2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E7A7FB1F-D6E2-41F1-88F0-DF68ABA8E1C0}">
      <dgm:prSet phldrT="[Текст]" custT="1"/>
      <dgm:spPr/>
      <dgm:t>
        <a:bodyPr/>
        <a:lstStyle/>
        <a:p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Ноябрь-декабрь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2E900C-AFC9-440B-A537-8565BA06D89E}" type="parTrans" cxnId="{213802AA-30CB-46CE-BB99-BCBA4CBB97DC}">
      <dgm:prSet/>
      <dgm:spPr/>
      <dgm:t>
        <a:bodyPr/>
        <a:lstStyle/>
        <a:p>
          <a:endParaRPr lang="ru-RU"/>
        </a:p>
      </dgm:t>
    </dgm:pt>
    <dgm:pt modelId="{C1CABB5A-21D4-4327-B549-7361847C74F0}" type="sibTrans" cxnId="{213802AA-30CB-46CE-BB99-BCBA4CBB97DC}">
      <dgm:prSet/>
      <dgm:spPr/>
      <dgm:t>
        <a:bodyPr/>
        <a:lstStyle/>
        <a:p>
          <a:endParaRPr lang="ru-RU"/>
        </a:p>
      </dgm:t>
    </dgm:pt>
    <dgm:pt modelId="{A8A2D356-6385-41EE-81C6-ED0B7A798EFC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Рассмотрение проекта бюджета на заседаниях комиссией Земского собрания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CBE141-AEB0-4935-BDD5-A115635CBEFF}" type="parTrans" cxnId="{AC46B6BB-02C0-4612-98A6-5452A3E5C4EA}">
      <dgm:prSet/>
      <dgm:spPr/>
      <dgm:t>
        <a:bodyPr/>
        <a:lstStyle/>
        <a:p>
          <a:endParaRPr lang="ru-RU"/>
        </a:p>
      </dgm:t>
    </dgm:pt>
    <dgm:pt modelId="{9920A027-0F71-4731-9ABB-6F3B66A14D67}" type="sibTrans" cxnId="{AC46B6BB-02C0-4612-98A6-5452A3E5C4EA}">
      <dgm:prSet/>
      <dgm:spPr/>
      <dgm:t>
        <a:bodyPr/>
        <a:lstStyle/>
        <a:p>
          <a:endParaRPr lang="ru-RU"/>
        </a:p>
      </dgm:t>
    </dgm:pt>
    <dgm:pt modelId="{49FDCF62-DC79-41AB-8221-AEF0E474B602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Принятие проекта бюджета </a:t>
          </a:r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района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C738FB6-8FC4-4657-9D18-FA4FA9358AA0}" type="parTrans" cxnId="{53B934C5-25CC-4BFB-87A4-77A9BAE3A35D}">
      <dgm:prSet/>
      <dgm:spPr/>
      <dgm:t>
        <a:bodyPr/>
        <a:lstStyle/>
        <a:p>
          <a:endParaRPr lang="ru-RU"/>
        </a:p>
      </dgm:t>
    </dgm:pt>
    <dgm:pt modelId="{131ADD98-4B0A-4894-8297-0B050B959186}" type="sibTrans" cxnId="{53B934C5-25CC-4BFB-87A4-77A9BAE3A35D}">
      <dgm:prSet/>
      <dgm:spPr/>
      <dgm:t>
        <a:bodyPr/>
        <a:lstStyle/>
        <a:p>
          <a:endParaRPr lang="ru-RU"/>
        </a:p>
      </dgm:t>
    </dgm:pt>
    <dgm:pt modelId="{27DACECC-0C48-4F7A-B19D-7083D316DAD3}">
      <dgm:prSet phldrT="[Текст]" custT="1"/>
      <dgm:spPr/>
      <dgm:t>
        <a:bodyPr/>
        <a:lstStyle/>
        <a:p>
          <a:r>
            <a:rPr lang="ru-RU" sz="1400" b="1" dirty="0" err="1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Тоншаевского</a:t>
          </a:r>
          <a:r>
            <a:rPr lang="ru-RU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муниципального района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F958F36-11AE-4A4C-923D-793CA2761070}" type="parTrans" cxnId="{6054E5B8-FB6E-429D-ACD6-E120025F751C}">
      <dgm:prSet/>
      <dgm:spPr/>
      <dgm:t>
        <a:bodyPr/>
        <a:lstStyle/>
        <a:p>
          <a:endParaRPr lang="ru-RU"/>
        </a:p>
      </dgm:t>
    </dgm:pt>
    <dgm:pt modelId="{56C44653-603F-4A5B-BECC-D9745EE4A03A}" type="sibTrans" cxnId="{6054E5B8-FB6E-429D-ACD6-E120025F751C}">
      <dgm:prSet/>
      <dgm:spPr/>
      <dgm:t>
        <a:bodyPr/>
        <a:lstStyle/>
        <a:p>
          <a:endParaRPr lang="ru-RU"/>
        </a:p>
      </dgm:t>
    </dgm:pt>
    <dgm:pt modelId="{A70001E4-65D0-41F3-A8FE-1BACA712EA9D}" type="pres">
      <dgm:prSet presAssocID="{F98E0647-1508-4258-9899-083A2CC6824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C4D7145-DD4E-41C9-BBA8-11A4C5E6350A}" type="pres">
      <dgm:prSet presAssocID="{E7A7FB1F-D6E2-41F1-88F0-DF68ABA8E1C0}" presName="composite" presStyleCnt="0"/>
      <dgm:spPr/>
    </dgm:pt>
    <dgm:pt modelId="{D80BA84C-6447-4164-BC89-803FC8730CB1}" type="pres">
      <dgm:prSet presAssocID="{E7A7FB1F-D6E2-41F1-88F0-DF68ABA8E1C0}" presName="parentText" presStyleLbl="alignNode1" presStyleIdx="0" presStyleCnt="1" custScaleX="9411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F6FBA-5B4B-4F0C-A9E3-7068FB0712D3}" type="pres">
      <dgm:prSet presAssocID="{E7A7FB1F-D6E2-41F1-88F0-DF68ABA8E1C0}" presName="descendantText" presStyleLbl="alignAcc1" presStyleIdx="0" presStyleCnt="1" custScaleX="100894" custScaleY="123539" custLinFactNeighborX="-285" custLinFactNeighborY="185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25B3F3A-D81B-45E3-BEF6-C5CF63C025EC}" type="presOf" srcId="{27DACECC-0C48-4F7A-B19D-7083D316DAD3}" destId="{B1FF6FBA-5B4B-4F0C-A9E3-7068FB0712D3}" srcOrd="0" destOrd="1" presId="urn:microsoft.com/office/officeart/2005/8/layout/chevron2"/>
    <dgm:cxn modelId="{AC46B6BB-02C0-4612-98A6-5452A3E5C4EA}" srcId="{E7A7FB1F-D6E2-41F1-88F0-DF68ABA8E1C0}" destId="{A8A2D356-6385-41EE-81C6-ED0B7A798EFC}" srcOrd="0" destOrd="0" parTransId="{61CBE141-AEB0-4935-BDD5-A115635CBEFF}" sibTransId="{9920A027-0F71-4731-9ABB-6F3B66A14D67}"/>
    <dgm:cxn modelId="{905110D7-8EF2-4540-AA41-84DC37394827}" type="presOf" srcId="{F98E0647-1508-4258-9899-083A2CC6824E}" destId="{A70001E4-65D0-41F3-A8FE-1BACA712EA9D}" srcOrd="0" destOrd="0" presId="urn:microsoft.com/office/officeart/2005/8/layout/chevron2"/>
    <dgm:cxn modelId="{53B934C5-25CC-4BFB-87A4-77A9BAE3A35D}" srcId="{E7A7FB1F-D6E2-41F1-88F0-DF68ABA8E1C0}" destId="{49FDCF62-DC79-41AB-8221-AEF0E474B602}" srcOrd="2" destOrd="0" parTransId="{1C738FB6-8FC4-4657-9D18-FA4FA9358AA0}" sibTransId="{131ADD98-4B0A-4894-8297-0B050B959186}"/>
    <dgm:cxn modelId="{213802AA-30CB-46CE-BB99-BCBA4CBB97DC}" srcId="{F98E0647-1508-4258-9899-083A2CC6824E}" destId="{E7A7FB1F-D6E2-41F1-88F0-DF68ABA8E1C0}" srcOrd="0" destOrd="0" parTransId="{A92E900C-AFC9-440B-A537-8565BA06D89E}" sibTransId="{C1CABB5A-21D4-4327-B549-7361847C74F0}"/>
    <dgm:cxn modelId="{6054E5B8-FB6E-429D-ACD6-E120025F751C}" srcId="{E7A7FB1F-D6E2-41F1-88F0-DF68ABA8E1C0}" destId="{27DACECC-0C48-4F7A-B19D-7083D316DAD3}" srcOrd="1" destOrd="0" parTransId="{6F958F36-11AE-4A4C-923D-793CA2761070}" sibTransId="{56C44653-603F-4A5B-BECC-D9745EE4A03A}"/>
    <dgm:cxn modelId="{621B6D53-71F9-4A35-89DC-579E97F1A527}" type="presOf" srcId="{A8A2D356-6385-41EE-81C6-ED0B7A798EFC}" destId="{B1FF6FBA-5B4B-4F0C-A9E3-7068FB0712D3}" srcOrd="0" destOrd="0" presId="urn:microsoft.com/office/officeart/2005/8/layout/chevron2"/>
    <dgm:cxn modelId="{C85C2CE7-4D9D-4A06-A18C-E726F9365FD0}" type="presOf" srcId="{49FDCF62-DC79-41AB-8221-AEF0E474B602}" destId="{B1FF6FBA-5B4B-4F0C-A9E3-7068FB0712D3}" srcOrd="0" destOrd="2" presId="urn:microsoft.com/office/officeart/2005/8/layout/chevron2"/>
    <dgm:cxn modelId="{0AA65E2A-ED5D-4B6A-8647-AA1E04CA6FA1}" type="presOf" srcId="{E7A7FB1F-D6E2-41F1-88F0-DF68ABA8E1C0}" destId="{D80BA84C-6447-4164-BC89-803FC8730CB1}" srcOrd="0" destOrd="0" presId="urn:microsoft.com/office/officeart/2005/8/layout/chevron2"/>
    <dgm:cxn modelId="{CCABE166-920C-40D3-8DD2-7AAC44F10540}" type="presParOf" srcId="{A70001E4-65D0-41F3-A8FE-1BACA712EA9D}" destId="{3C4D7145-DD4E-41C9-BBA8-11A4C5E6350A}" srcOrd="0" destOrd="0" presId="urn:microsoft.com/office/officeart/2005/8/layout/chevron2"/>
    <dgm:cxn modelId="{F9420BB2-DC17-4240-99CD-6ACFAB07668E}" type="presParOf" srcId="{3C4D7145-DD4E-41C9-BBA8-11A4C5E6350A}" destId="{D80BA84C-6447-4164-BC89-803FC8730CB1}" srcOrd="0" destOrd="0" presId="urn:microsoft.com/office/officeart/2005/8/layout/chevron2"/>
    <dgm:cxn modelId="{36A1F76D-AE4D-4841-AA8F-5B28DE9E4DCC}" type="presParOf" srcId="{3C4D7145-DD4E-41C9-BBA8-11A4C5E6350A}" destId="{B1FF6FBA-5B4B-4F0C-A9E3-7068FB0712D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D4FBEC-7685-49CA-B1C1-9AC873FAF728}" type="doc">
      <dgm:prSet loTypeId="urn:microsoft.com/office/officeart/2005/8/layout/radial4" loCatId="relationship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ru-RU"/>
        </a:p>
      </dgm:t>
    </dgm:pt>
    <dgm:pt modelId="{155B0D70-C4F3-45E1-A559-20A85B465BD3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 smtClean="0"/>
            <a:t>Расходы бюджета</a:t>
          </a:r>
          <a:endParaRPr lang="ru-RU" dirty="0"/>
        </a:p>
      </dgm:t>
    </dgm:pt>
    <dgm:pt modelId="{9AB0AC3C-4019-4B8F-97C9-0138BF8FD7EE}" type="parTrans" cxnId="{E94DB72C-48E5-4125-9891-C168823F6273}">
      <dgm:prSet/>
      <dgm:spPr/>
      <dgm:t>
        <a:bodyPr/>
        <a:lstStyle/>
        <a:p>
          <a:endParaRPr lang="ru-RU"/>
        </a:p>
      </dgm:t>
    </dgm:pt>
    <dgm:pt modelId="{44A29882-4907-430C-8E6B-9379804FF31D}" type="sibTrans" cxnId="{E94DB72C-48E5-4125-9891-C168823F6273}">
      <dgm:prSet/>
      <dgm:spPr/>
      <dgm:t>
        <a:bodyPr/>
        <a:lstStyle/>
        <a:p>
          <a:endParaRPr lang="ru-RU"/>
        </a:p>
      </dgm:t>
    </dgm:pt>
    <dgm:pt modelId="{3F811B77-02E4-4578-923C-BD128A0941F1}">
      <dgm:prSet phldrT="[Текст]"/>
      <dgm:spPr/>
      <dgm:t>
        <a:bodyPr/>
        <a:lstStyle/>
        <a:p>
          <a:r>
            <a:rPr lang="ru-RU" dirty="0" smtClean="0"/>
            <a:t>По функциям государства</a:t>
          </a:r>
          <a:endParaRPr lang="ru-RU" dirty="0"/>
        </a:p>
      </dgm:t>
    </dgm:pt>
    <dgm:pt modelId="{55434148-0597-4AC7-8A41-AADC5206AD22}" type="parTrans" cxnId="{EC0D4B75-C3F7-470C-B5EE-F07B47D8177C}">
      <dgm:prSet/>
      <dgm:spPr/>
      <dgm:t>
        <a:bodyPr/>
        <a:lstStyle/>
        <a:p>
          <a:endParaRPr lang="ru-RU"/>
        </a:p>
      </dgm:t>
    </dgm:pt>
    <dgm:pt modelId="{3E1F1DEE-48F8-4F49-9A59-5C3138A48293}" type="sibTrans" cxnId="{EC0D4B75-C3F7-470C-B5EE-F07B47D8177C}">
      <dgm:prSet/>
      <dgm:spPr/>
      <dgm:t>
        <a:bodyPr/>
        <a:lstStyle/>
        <a:p>
          <a:endParaRPr lang="ru-RU"/>
        </a:p>
      </dgm:t>
    </dgm:pt>
    <dgm:pt modelId="{5B646462-A818-44B2-B931-5B50BAA395A4}">
      <dgm:prSet phldrT="[Текст]"/>
      <dgm:spPr/>
      <dgm:t>
        <a:bodyPr/>
        <a:lstStyle/>
        <a:p>
          <a:r>
            <a:rPr lang="ru-RU" dirty="0" smtClean="0"/>
            <a:t>По ведомствам</a:t>
          </a:r>
          <a:endParaRPr lang="ru-RU" dirty="0"/>
        </a:p>
      </dgm:t>
    </dgm:pt>
    <dgm:pt modelId="{1167E876-AC87-4D4A-A152-AAF0D26FC7B4}" type="parTrans" cxnId="{DF888968-2655-4CD7-AC4F-8F8C9E21EDD7}">
      <dgm:prSet/>
      <dgm:spPr/>
      <dgm:t>
        <a:bodyPr/>
        <a:lstStyle/>
        <a:p>
          <a:endParaRPr lang="ru-RU"/>
        </a:p>
      </dgm:t>
    </dgm:pt>
    <dgm:pt modelId="{648AA75F-0678-4264-A536-B58FAE0A010C}" type="sibTrans" cxnId="{DF888968-2655-4CD7-AC4F-8F8C9E21EDD7}">
      <dgm:prSet/>
      <dgm:spPr/>
      <dgm:t>
        <a:bodyPr/>
        <a:lstStyle/>
        <a:p>
          <a:endParaRPr lang="ru-RU"/>
        </a:p>
      </dgm:t>
    </dgm:pt>
    <dgm:pt modelId="{33DAFCF0-595F-40E0-AFDA-8D9BB779D448}">
      <dgm:prSet phldrT="[Текст]"/>
      <dgm:spPr/>
      <dgm:t>
        <a:bodyPr/>
        <a:lstStyle/>
        <a:p>
          <a:r>
            <a:rPr lang="ru-RU" dirty="0" smtClean="0"/>
            <a:t>По муниципальным программам</a:t>
          </a:r>
          <a:endParaRPr lang="ru-RU" dirty="0"/>
        </a:p>
      </dgm:t>
    </dgm:pt>
    <dgm:pt modelId="{FE1D9B7F-FE31-4823-811F-0E73E3F52EFD}" type="parTrans" cxnId="{36D97AA9-18DC-4DA4-8490-7738A50EBDCF}">
      <dgm:prSet/>
      <dgm:spPr/>
      <dgm:t>
        <a:bodyPr/>
        <a:lstStyle/>
        <a:p>
          <a:endParaRPr lang="ru-RU"/>
        </a:p>
      </dgm:t>
    </dgm:pt>
    <dgm:pt modelId="{B6F9C807-92D1-4E17-8520-2BCF4DDC4BDE}" type="sibTrans" cxnId="{36D97AA9-18DC-4DA4-8490-7738A50EBDCF}">
      <dgm:prSet/>
      <dgm:spPr/>
      <dgm:t>
        <a:bodyPr/>
        <a:lstStyle/>
        <a:p>
          <a:endParaRPr lang="ru-RU"/>
        </a:p>
      </dgm:t>
    </dgm:pt>
    <dgm:pt modelId="{25BC0311-E0B2-4E4F-AF52-A68DE0603573}">
      <dgm:prSet phldrT="[Текст]"/>
      <dgm:spPr/>
      <dgm:t>
        <a:bodyPr/>
        <a:lstStyle/>
        <a:p>
          <a:endParaRPr lang="ru-RU"/>
        </a:p>
      </dgm:t>
    </dgm:pt>
    <dgm:pt modelId="{2FB036AF-EB2F-4E82-A067-B13AA2042012}" type="parTrans" cxnId="{8A4B33C1-6897-414D-B02B-80480D02CC8B}">
      <dgm:prSet/>
      <dgm:spPr/>
      <dgm:t>
        <a:bodyPr/>
        <a:lstStyle/>
        <a:p>
          <a:endParaRPr lang="ru-RU"/>
        </a:p>
      </dgm:t>
    </dgm:pt>
    <dgm:pt modelId="{63AABEA6-4BC0-4597-84D0-E00F1F9E7235}" type="sibTrans" cxnId="{8A4B33C1-6897-414D-B02B-80480D02CC8B}">
      <dgm:prSet/>
      <dgm:spPr/>
      <dgm:t>
        <a:bodyPr/>
        <a:lstStyle/>
        <a:p>
          <a:endParaRPr lang="ru-RU"/>
        </a:p>
      </dgm:t>
    </dgm:pt>
    <dgm:pt modelId="{5A47135C-6BE1-4A0C-8E71-FBD1B28FBFD7}">
      <dgm:prSet phldrT="[Текст]"/>
      <dgm:spPr/>
      <dgm:t>
        <a:bodyPr/>
        <a:lstStyle/>
        <a:p>
          <a:endParaRPr lang="ru-RU"/>
        </a:p>
      </dgm:t>
    </dgm:pt>
    <dgm:pt modelId="{8A1EA151-ED9A-4700-BDE7-A08F37CA719F}" type="parTrans" cxnId="{ABD21C5A-06DF-4344-8F66-72ED40A46E3F}">
      <dgm:prSet/>
      <dgm:spPr/>
      <dgm:t>
        <a:bodyPr/>
        <a:lstStyle/>
        <a:p>
          <a:endParaRPr lang="ru-RU"/>
        </a:p>
      </dgm:t>
    </dgm:pt>
    <dgm:pt modelId="{2774164C-C789-462F-A25A-EC9F5BE2EE5C}" type="sibTrans" cxnId="{ABD21C5A-06DF-4344-8F66-72ED40A46E3F}">
      <dgm:prSet/>
      <dgm:spPr/>
      <dgm:t>
        <a:bodyPr/>
        <a:lstStyle/>
        <a:p>
          <a:endParaRPr lang="ru-RU"/>
        </a:p>
      </dgm:t>
    </dgm:pt>
    <dgm:pt modelId="{37FF92C4-F861-4651-94C4-0659D2C4157B}">
      <dgm:prSet/>
      <dgm:spPr/>
      <dgm:t>
        <a:bodyPr/>
        <a:lstStyle/>
        <a:p>
          <a:endParaRPr lang="ru-RU"/>
        </a:p>
      </dgm:t>
    </dgm:pt>
    <dgm:pt modelId="{1E127964-199B-454A-8431-B7D3D20A2E6E}" type="parTrans" cxnId="{742450C9-11F2-47B3-BFFA-BD82AD9E6301}">
      <dgm:prSet/>
      <dgm:spPr/>
      <dgm:t>
        <a:bodyPr/>
        <a:lstStyle/>
        <a:p>
          <a:endParaRPr lang="ru-RU"/>
        </a:p>
      </dgm:t>
    </dgm:pt>
    <dgm:pt modelId="{5F61FD23-F969-4E7D-84E2-D1E52317B2F0}" type="sibTrans" cxnId="{742450C9-11F2-47B3-BFFA-BD82AD9E6301}">
      <dgm:prSet/>
      <dgm:spPr/>
      <dgm:t>
        <a:bodyPr/>
        <a:lstStyle/>
        <a:p>
          <a:endParaRPr lang="ru-RU"/>
        </a:p>
      </dgm:t>
    </dgm:pt>
    <dgm:pt modelId="{8E6B01E2-28E3-45E7-A75E-50DC86FB92F8}" type="pres">
      <dgm:prSet presAssocID="{E3D4FBEC-7685-49CA-B1C1-9AC873FAF72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766BB-5DDF-41EA-B8FD-C032EE52F1D1}" type="pres">
      <dgm:prSet presAssocID="{155B0D70-C4F3-45E1-A559-20A85B465BD3}" presName="centerShape" presStyleLbl="node0" presStyleIdx="0" presStyleCnt="1"/>
      <dgm:spPr/>
      <dgm:t>
        <a:bodyPr/>
        <a:lstStyle/>
        <a:p>
          <a:endParaRPr lang="ru-RU"/>
        </a:p>
      </dgm:t>
    </dgm:pt>
    <dgm:pt modelId="{73EBCB94-89EA-4546-839E-ECA28C276DB0}" type="pres">
      <dgm:prSet presAssocID="{55434148-0597-4AC7-8A41-AADC5206AD22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35D1BB70-E174-4E3B-BF89-369B660D5386}" type="pres">
      <dgm:prSet presAssocID="{3F811B77-02E4-4578-923C-BD128A0941F1}" presName="node" presStyleLbl="node1" presStyleIdx="0" presStyleCnt="3" custRadScaleRad="127018" custRadScaleInc="-330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1DBA4C-687F-409C-B3F3-E0ED01510C44}" type="pres">
      <dgm:prSet presAssocID="{1167E876-AC87-4D4A-A152-AAF0D26FC7B4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1CDA501A-11F1-4015-9163-8CA24D613719}" type="pres">
      <dgm:prSet presAssocID="{5B646462-A818-44B2-B931-5B50BAA395A4}" presName="node" presStyleLbl="node1" presStyleIdx="1" presStyleCnt="3" custRadScaleRad="120412" custRadScaleInc="-44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ABCF18-544D-4743-AD48-9E6CE60171B7}" type="pres">
      <dgm:prSet presAssocID="{FE1D9B7F-FE31-4823-811F-0E73E3F52EFD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46D77595-B182-4B62-9801-C4150F8A2FDB}" type="pres">
      <dgm:prSet presAssocID="{33DAFCF0-595F-40E0-AFDA-8D9BB779D448}" presName="node" presStyleLbl="node1" presStyleIdx="2" presStyleCnt="3" custRadScaleRad="107922" custRadScaleInc="-418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0D4B75-C3F7-470C-B5EE-F07B47D8177C}" srcId="{155B0D70-C4F3-45E1-A559-20A85B465BD3}" destId="{3F811B77-02E4-4578-923C-BD128A0941F1}" srcOrd="0" destOrd="0" parTransId="{55434148-0597-4AC7-8A41-AADC5206AD22}" sibTransId="{3E1F1DEE-48F8-4F49-9A59-5C3138A48293}"/>
    <dgm:cxn modelId="{FE4D6A2C-7F27-497A-B6DA-8362DE9B5DCE}" type="presOf" srcId="{E3D4FBEC-7685-49CA-B1C1-9AC873FAF728}" destId="{8E6B01E2-28E3-45E7-A75E-50DC86FB92F8}" srcOrd="0" destOrd="0" presId="urn:microsoft.com/office/officeart/2005/8/layout/radial4"/>
    <dgm:cxn modelId="{01D1D877-CB3B-441A-9AE3-ACB9454B850F}" type="presOf" srcId="{55434148-0597-4AC7-8A41-AADC5206AD22}" destId="{73EBCB94-89EA-4546-839E-ECA28C276DB0}" srcOrd="0" destOrd="0" presId="urn:microsoft.com/office/officeart/2005/8/layout/radial4"/>
    <dgm:cxn modelId="{DF888968-2655-4CD7-AC4F-8F8C9E21EDD7}" srcId="{155B0D70-C4F3-45E1-A559-20A85B465BD3}" destId="{5B646462-A818-44B2-B931-5B50BAA395A4}" srcOrd="1" destOrd="0" parTransId="{1167E876-AC87-4D4A-A152-AAF0D26FC7B4}" sibTransId="{648AA75F-0678-4264-A536-B58FAE0A010C}"/>
    <dgm:cxn modelId="{8A4B33C1-6897-414D-B02B-80480D02CC8B}" srcId="{E3D4FBEC-7685-49CA-B1C1-9AC873FAF728}" destId="{25BC0311-E0B2-4E4F-AF52-A68DE0603573}" srcOrd="1" destOrd="0" parTransId="{2FB036AF-EB2F-4E82-A067-B13AA2042012}" sibTransId="{63AABEA6-4BC0-4597-84D0-E00F1F9E7235}"/>
    <dgm:cxn modelId="{E94DB72C-48E5-4125-9891-C168823F6273}" srcId="{E3D4FBEC-7685-49CA-B1C1-9AC873FAF728}" destId="{155B0D70-C4F3-45E1-A559-20A85B465BD3}" srcOrd="0" destOrd="0" parTransId="{9AB0AC3C-4019-4B8F-97C9-0138BF8FD7EE}" sibTransId="{44A29882-4907-430C-8E6B-9379804FF31D}"/>
    <dgm:cxn modelId="{742450C9-11F2-47B3-BFFA-BD82AD9E6301}" srcId="{E3D4FBEC-7685-49CA-B1C1-9AC873FAF728}" destId="{37FF92C4-F861-4651-94C4-0659D2C4157B}" srcOrd="3" destOrd="0" parTransId="{1E127964-199B-454A-8431-B7D3D20A2E6E}" sibTransId="{5F61FD23-F969-4E7D-84E2-D1E52317B2F0}"/>
    <dgm:cxn modelId="{CFC4F022-F6E3-4FF9-B9BD-BD97BA209948}" type="presOf" srcId="{33DAFCF0-595F-40E0-AFDA-8D9BB779D448}" destId="{46D77595-B182-4B62-9801-C4150F8A2FDB}" srcOrd="0" destOrd="0" presId="urn:microsoft.com/office/officeart/2005/8/layout/radial4"/>
    <dgm:cxn modelId="{ABD21C5A-06DF-4344-8F66-72ED40A46E3F}" srcId="{E3D4FBEC-7685-49CA-B1C1-9AC873FAF728}" destId="{5A47135C-6BE1-4A0C-8E71-FBD1B28FBFD7}" srcOrd="2" destOrd="0" parTransId="{8A1EA151-ED9A-4700-BDE7-A08F37CA719F}" sibTransId="{2774164C-C789-462F-A25A-EC9F5BE2EE5C}"/>
    <dgm:cxn modelId="{9095E044-3344-4A6D-80FE-458E6E5119E6}" type="presOf" srcId="{FE1D9B7F-FE31-4823-811F-0E73E3F52EFD}" destId="{C8ABCF18-544D-4743-AD48-9E6CE60171B7}" srcOrd="0" destOrd="0" presId="urn:microsoft.com/office/officeart/2005/8/layout/radial4"/>
    <dgm:cxn modelId="{36D97AA9-18DC-4DA4-8490-7738A50EBDCF}" srcId="{155B0D70-C4F3-45E1-A559-20A85B465BD3}" destId="{33DAFCF0-595F-40E0-AFDA-8D9BB779D448}" srcOrd="2" destOrd="0" parTransId="{FE1D9B7F-FE31-4823-811F-0E73E3F52EFD}" sibTransId="{B6F9C807-92D1-4E17-8520-2BCF4DDC4BDE}"/>
    <dgm:cxn modelId="{B73CAD55-5FF3-4B54-AE75-FCC4739A1561}" type="presOf" srcId="{3F811B77-02E4-4578-923C-BD128A0941F1}" destId="{35D1BB70-E174-4E3B-BF89-369B660D5386}" srcOrd="0" destOrd="0" presId="urn:microsoft.com/office/officeart/2005/8/layout/radial4"/>
    <dgm:cxn modelId="{5EAEA064-C9C0-4C8E-AD18-9C2391CF23B5}" type="presOf" srcId="{5B646462-A818-44B2-B931-5B50BAA395A4}" destId="{1CDA501A-11F1-4015-9163-8CA24D613719}" srcOrd="0" destOrd="0" presId="urn:microsoft.com/office/officeart/2005/8/layout/radial4"/>
    <dgm:cxn modelId="{F6978CF3-5E46-454D-BB9F-138D37761FA4}" type="presOf" srcId="{1167E876-AC87-4D4A-A152-AAF0D26FC7B4}" destId="{B21DBA4C-687F-409C-B3F3-E0ED01510C44}" srcOrd="0" destOrd="0" presId="urn:microsoft.com/office/officeart/2005/8/layout/radial4"/>
    <dgm:cxn modelId="{B1B2934B-7115-4BB9-82A3-DBE22B81E074}" type="presOf" srcId="{155B0D70-C4F3-45E1-A559-20A85B465BD3}" destId="{F9E766BB-5DDF-41EA-B8FD-C032EE52F1D1}" srcOrd="0" destOrd="0" presId="urn:microsoft.com/office/officeart/2005/8/layout/radial4"/>
    <dgm:cxn modelId="{A4D97D95-6F60-425B-9579-D1D7498B46EA}" type="presParOf" srcId="{8E6B01E2-28E3-45E7-A75E-50DC86FB92F8}" destId="{F9E766BB-5DDF-41EA-B8FD-C032EE52F1D1}" srcOrd="0" destOrd="0" presId="urn:microsoft.com/office/officeart/2005/8/layout/radial4"/>
    <dgm:cxn modelId="{573FCBCC-08E9-4024-9EE4-8F3BF1B91478}" type="presParOf" srcId="{8E6B01E2-28E3-45E7-A75E-50DC86FB92F8}" destId="{73EBCB94-89EA-4546-839E-ECA28C276DB0}" srcOrd="1" destOrd="0" presId="urn:microsoft.com/office/officeart/2005/8/layout/radial4"/>
    <dgm:cxn modelId="{DC46D126-980B-4D04-B47C-ACE03D47162B}" type="presParOf" srcId="{8E6B01E2-28E3-45E7-A75E-50DC86FB92F8}" destId="{35D1BB70-E174-4E3B-BF89-369B660D5386}" srcOrd="2" destOrd="0" presId="urn:microsoft.com/office/officeart/2005/8/layout/radial4"/>
    <dgm:cxn modelId="{B3EF1F04-EA5C-4F19-BCE4-7495E666ACA8}" type="presParOf" srcId="{8E6B01E2-28E3-45E7-A75E-50DC86FB92F8}" destId="{B21DBA4C-687F-409C-B3F3-E0ED01510C44}" srcOrd="3" destOrd="0" presId="urn:microsoft.com/office/officeart/2005/8/layout/radial4"/>
    <dgm:cxn modelId="{02B43CEC-2BA6-4692-9E62-79D5BFB17841}" type="presParOf" srcId="{8E6B01E2-28E3-45E7-A75E-50DC86FB92F8}" destId="{1CDA501A-11F1-4015-9163-8CA24D613719}" srcOrd="4" destOrd="0" presId="urn:microsoft.com/office/officeart/2005/8/layout/radial4"/>
    <dgm:cxn modelId="{4CE3EF76-63E8-48D1-9F38-F7213512900C}" type="presParOf" srcId="{8E6B01E2-28E3-45E7-A75E-50DC86FB92F8}" destId="{C8ABCF18-544D-4743-AD48-9E6CE60171B7}" srcOrd="5" destOrd="0" presId="urn:microsoft.com/office/officeart/2005/8/layout/radial4"/>
    <dgm:cxn modelId="{3468A34F-E7D9-4ECA-B87C-C26B4EC4994D}" type="presParOf" srcId="{8E6B01E2-28E3-45E7-A75E-50DC86FB92F8}" destId="{46D77595-B182-4B62-9801-C4150F8A2FDB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17DA63A-163C-4822-A9F2-25C6DA0D9FDE}" type="doc">
      <dgm:prSet loTypeId="urn:microsoft.com/office/officeart/2005/8/layout/funnel1" loCatId="process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ru-RU"/>
        </a:p>
      </dgm:t>
    </dgm:pt>
    <dgm:pt modelId="{1E64FE33-61FA-49ED-8D19-0EECBA145AB7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Бюджет сельских поселений</a:t>
          </a:r>
          <a:endParaRPr lang="ru-RU" dirty="0">
            <a:solidFill>
              <a:schemeClr val="tx1"/>
            </a:solidFill>
          </a:endParaRPr>
        </a:p>
      </dgm:t>
    </dgm:pt>
    <dgm:pt modelId="{D881E8F2-AB19-41C2-A63B-FDB9414B3F33}" type="parTrans" cxnId="{7D84D71C-8018-44E9-99EE-451949BE1594}">
      <dgm:prSet/>
      <dgm:spPr/>
      <dgm:t>
        <a:bodyPr/>
        <a:lstStyle/>
        <a:p>
          <a:endParaRPr lang="ru-RU"/>
        </a:p>
      </dgm:t>
    </dgm:pt>
    <dgm:pt modelId="{B37375FC-7DB6-4787-AF20-3E2D6F3DDA3F}" type="sibTrans" cxnId="{7D84D71C-8018-44E9-99EE-451949BE1594}">
      <dgm:prSet/>
      <dgm:spPr/>
      <dgm:t>
        <a:bodyPr/>
        <a:lstStyle/>
        <a:p>
          <a:endParaRPr lang="ru-RU"/>
        </a:p>
      </dgm:t>
    </dgm:pt>
    <dgm:pt modelId="{B961E915-D16C-4955-B633-C3F3D92D0FBC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Бюджет района</a:t>
          </a:r>
          <a:endParaRPr lang="ru-RU" dirty="0">
            <a:solidFill>
              <a:schemeClr val="tx1"/>
            </a:solidFill>
          </a:endParaRPr>
        </a:p>
      </dgm:t>
    </dgm:pt>
    <dgm:pt modelId="{78BDDC46-8274-4F96-A02E-4442FBBCA947}" type="parTrans" cxnId="{9E518CC1-4BE4-4FB2-A2FF-E742430FC167}">
      <dgm:prSet/>
      <dgm:spPr/>
      <dgm:t>
        <a:bodyPr/>
        <a:lstStyle/>
        <a:p>
          <a:endParaRPr lang="ru-RU"/>
        </a:p>
      </dgm:t>
    </dgm:pt>
    <dgm:pt modelId="{3E577639-6421-4F49-85EF-C0860A83E4AB}" type="sibTrans" cxnId="{9E518CC1-4BE4-4FB2-A2FF-E742430FC167}">
      <dgm:prSet/>
      <dgm:spPr/>
      <dgm:t>
        <a:bodyPr/>
        <a:lstStyle/>
        <a:p>
          <a:endParaRPr lang="ru-RU"/>
        </a:p>
      </dgm:t>
    </dgm:pt>
    <dgm:pt modelId="{45CD9246-9A6A-4D36-BAE3-2CC1D90E4DC6}">
      <dgm:prSet phldrT="[Текст]"/>
      <dgm:spPr>
        <a:solidFill>
          <a:srgbClr val="FFC000"/>
        </a:solidFill>
      </dgm:spPr>
      <dgm:t>
        <a:bodyPr/>
        <a:lstStyle/>
        <a:p>
          <a:r>
            <a:rPr lang="ru-RU" dirty="0" smtClean="0">
              <a:solidFill>
                <a:schemeClr val="tx1"/>
              </a:solidFill>
            </a:rPr>
            <a:t>Бюджет городских поселений</a:t>
          </a:r>
        </a:p>
        <a:p>
          <a:endParaRPr lang="ru-RU" dirty="0"/>
        </a:p>
      </dgm:t>
    </dgm:pt>
    <dgm:pt modelId="{AD504BAE-E22B-4DF9-AE9A-187253E69E2B}" type="parTrans" cxnId="{9735EDF9-1C56-4AF7-BC1B-30CE301EDF40}">
      <dgm:prSet/>
      <dgm:spPr/>
      <dgm:t>
        <a:bodyPr/>
        <a:lstStyle/>
        <a:p>
          <a:endParaRPr lang="ru-RU"/>
        </a:p>
      </dgm:t>
    </dgm:pt>
    <dgm:pt modelId="{E0D23CAB-11FB-4857-9E49-ADA349EFF0FE}" type="sibTrans" cxnId="{9735EDF9-1C56-4AF7-BC1B-30CE301EDF40}">
      <dgm:prSet/>
      <dgm:spPr/>
      <dgm:t>
        <a:bodyPr/>
        <a:lstStyle/>
        <a:p>
          <a:endParaRPr lang="ru-RU"/>
        </a:p>
      </dgm:t>
    </dgm:pt>
    <dgm:pt modelId="{E4CE50AA-C14B-4DFE-8DBB-13A51114CE4E}">
      <dgm:prSet phldrT="[Текст]"/>
      <dgm:spPr/>
      <dgm:t>
        <a:bodyPr/>
        <a:lstStyle/>
        <a:p>
          <a:r>
            <a:rPr lang="ru-RU" dirty="0" smtClean="0"/>
            <a:t>Консолидированный бюджет</a:t>
          </a:r>
          <a:endParaRPr lang="ru-RU" dirty="0"/>
        </a:p>
      </dgm:t>
    </dgm:pt>
    <dgm:pt modelId="{764E1F2A-310C-4EB3-94CC-721D284BBB8D}" type="parTrans" cxnId="{FE24BD2A-1353-4600-935A-4EE00EB5872E}">
      <dgm:prSet/>
      <dgm:spPr/>
      <dgm:t>
        <a:bodyPr/>
        <a:lstStyle/>
        <a:p>
          <a:endParaRPr lang="ru-RU"/>
        </a:p>
      </dgm:t>
    </dgm:pt>
    <dgm:pt modelId="{1477A3A0-E8CB-4430-B79E-1D00D9372ECC}" type="sibTrans" cxnId="{FE24BD2A-1353-4600-935A-4EE00EB5872E}">
      <dgm:prSet/>
      <dgm:spPr/>
      <dgm:t>
        <a:bodyPr/>
        <a:lstStyle/>
        <a:p>
          <a:endParaRPr lang="ru-RU"/>
        </a:p>
      </dgm:t>
    </dgm:pt>
    <dgm:pt modelId="{6BB98D6A-67DE-4DCB-B62A-B1D4F02D44BE}">
      <dgm:prSet phldrT="[Текст]"/>
      <dgm:spPr/>
      <dgm:t>
        <a:bodyPr/>
        <a:lstStyle/>
        <a:p>
          <a:endParaRPr lang="ru-RU"/>
        </a:p>
      </dgm:t>
    </dgm:pt>
    <dgm:pt modelId="{A1C5B554-D1CA-45E5-94C9-DE34D3811D78}" type="parTrans" cxnId="{C20F93F5-3958-461F-9DF9-36B4EAE776C1}">
      <dgm:prSet/>
      <dgm:spPr/>
      <dgm:t>
        <a:bodyPr/>
        <a:lstStyle/>
        <a:p>
          <a:endParaRPr lang="ru-RU"/>
        </a:p>
      </dgm:t>
    </dgm:pt>
    <dgm:pt modelId="{14CCF1DE-6A92-4B9D-A40D-716FD0DEBB4E}" type="sibTrans" cxnId="{C20F93F5-3958-461F-9DF9-36B4EAE776C1}">
      <dgm:prSet/>
      <dgm:spPr/>
      <dgm:t>
        <a:bodyPr/>
        <a:lstStyle/>
        <a:p>
          <a:endParaRPr lang="ru-RU"/>
        </a:p>
      </dgm:t>
    </dgm:pt>
    <dgm:pt modelId="{976183C7-B1F6-4A6C-B2EB-776DCD082590}">
      <dgm:prSet phldrT="[Текст]"/>
      <dgm:spPr/>
      <dgm:t>
        <a:bodyPr/>
        <a:lstStyle/>
        <a:p>
          <a:endParaRPr lang="ru-RU"/>
        </a:p>
      </dgm:t>
    </dgm:pt>
    <dgm:pt modelId="{4D1F10A7-7B7D-4907-AA25-CB17F1337787}" type="parTrans" cxnId="{66584CF9-0AD7-4CA4-BD36-766EBA5BE585}">
      <dgm:prSet/>
      <dgm:spPr/>
      <dgm:t>
        <a:bodyPr/>
        <a:lstStyle/>
        <a:p>
          <a:endParaRPr lang="ru-RU"/>
        </a:p>
      </dgm:t>
    </dgm:pt>
    <dgm:pt modelId="{7417E870-9EC3-4B0C-B5FE-E180CF127470}" type="sibTrans" cxnId="{66584CF9-0AD7-4CA4-BD36-766EBA5BE585}">
      <dgm:prSet/>
      <dgm:spPr/>
      <dgm:t>
        <a:bodyPr/>
        <a:lstStyle/>
        <a:p>
          <a:endParaRPr lang="ru-RU"/>
        </a:p>
      </dgm:t>
    </dgm:pt>
    <dgm:pt modelId="{716E7B3C-1116-4BED-9A8E-A3A9CC3772D9}" type="pres">
      <dgm:prSet presAssocID="{917DA63A-163C-4822-A9F2-25C6DA0D9FDE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D9E7EC0-918E-4378-91A7-8090DAB72B32}" type="pres">
      <dgm:prSet presAssocID="{917DA63A-163C-4822-A9F2-25C6DA0D9FDE}" presName="ellipse" presStyleLbl="trBgShp" presStyleIdx="0" presStyleCnt="1" custLinFactY="100000" custLinFactNeighborX="4270" custLinFactNeighborY="198421"/>
      <dgm:spPr/>
    </dgm:pt>
    <dgm:pt modelId="{E264C6C0-5942-41AF-A4E3-2FA7061B2137}" type="pres">
      <dgm:prSet presAssocID="{917DA63A-163C-4822-A9F2-25C6DA0D9FDE}" presName="arrow1" presStyleLbl="fgShp" presStyleIdx="0" presStyleCnt="1"/>
      <dgm:spPr/>
    </dgm:pt>
    <dgm:pt modelId="{A6347088-1996-49B3-A553-EC873A6F077B}" type="pres">
      <dgm:prSet presAssocID="{917DA63A-163C-4822-A9F2-25C6DA0D9FDE}" presName="rectangle" presStyleLbl="revTx" presStyleIdx="0" presStyleCnt="1" custLinFactNeighborX="-1901" custLinFactNeighborY="239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871656-4B9F-47B1-804A-969AE71AFB1E}" type="pres">
      <dgm:prSet presAssocID="{B961E915-D16C-4955-B633-C3F3D92D0FB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E2D73-8A6F-46AE-B0A9-65EB676C50F6}" type="pres">
      <dgm:prSet presAssocID="{45CD9246-9A6A-4D36-BAE3-2CC1D90E4DC6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226A64-D772-4261-9D51-0AD9000F3F51}" type="pres">
      <dgm:prSet presAssocID="{E4CE50AA-C14B-4DFE-8DBB-13A51114CE4E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C5208-6E11-4533-B7D3-151153D96E1A}" type="pres">
      <dgm:prSet presAssocID="{917DA63A-163C-4822-A9F2-25C6DA0D9FDE}" presName="funnel" presStyleLbl="trAlignAcc1" presStyleIdx="0" presStyleCnt="1" custLinFactNeighborX="-1630" custLinFactNeighborY="-4565"/>
      <dgm:spPr>
        <a:solidFill>
          <a:schemeClr val="accent5">
            <a:lumMod val="60000"/>
            <a:lumOff val="40000"/>
            <a:alpha val="40000"/>
          </a:schemeClr>
        </a:solidFill>
      </dgm:spPr>
    </dgm:pt>
  </dgm:ptLst>
  <dgm:cxnLst>
    <dgm:cxn modelId="{FBAD25A0-B60E-4E9F-8F9C-BB0BA836BCB6}" type="presOf" srcId="{1E64FE33-61FA-49ED-8D19-0EECBA145AB7}" destId="{AB226A64-D772-4261-9D51-0AD9000F3F51}" srcOrd="0" destOrd="0" presId="urn:microsoft.com/office/officeart/2005/8/layout/funnel1"/>
    <dgm:cxn modelId="{C20F93F5-3958-461F-9DF9-36B4EAE776C1}" srcId="{917DA63A-163C-4822-A9F2-25C6DA0D9FDE}" destId="{6BB98D6A-67DE-4DCB-B62A-B1D4F02D44BE}" srcOrd="4" destOrd="0" parTransId="{A1C5B554-D1CA-45E5-94C9-DE34D3811D78}" sibTransId="{14CCF1DE-6A92-4B9D-A40D-716FD0DEBB4E}"/>
    <dgm:cxn modelId="{331F5800-A87E-4238-B402-165F3F018692}" type="presOf" srcId="{917DA63A-163C-4822-A9F2-25C6DA0D9FDE}" destId="{716E7B3C-1116-4BED-9A8E-A3A9CC3772D9}" srcOrd="0" destOrd="0" presId="urn:microsoft.com/office/officeart/2005/8/layout/funnel1"/>
    <dgm:cxn modelId="{D0FF1417-98A6-4B8E-8F91-77ADEDC3E446}" type="presOf" srcId="{B961E915-D16C-4955-B633-C3F3D92D0FBC}" destId="{D5AE2D73-8A6F-46AE-B0A9-65EB676C50F6}" srcOrd="0" destOrd="0" presId="urn:microsoft.com/office/officeart/2005/8/layout/funnel1"/>
    <dgm:cxn modelId="{7D84D71C-8018-44E9-99EE-451949BE1594}" srcId="{917DA63A-163C-4822-A9F2-25C6DA0D9FDE}" destId="{1E64FE33-61FA-49ED-8D19-0EECBA145AB7}" srcOrd="0" destOrd="0" parTransId="{D881E8F2-AB19-41C2-A63B-FDB9414B3F33}" sibTransId="{B37375FC-7DB6-4787-AF20-3E2D6F3DDA3F}"/>
    <dgm:cxn modelId="{711AD1AE-6D22-43B3-BAE9-EC45109AEF7A}" type="presOf" srcId="{E4CE50AA-C14B-4DFE-8DBB-13A51114CE4E}" destId="{A6347088-1996-49B3-A553-EC873A6F077B}" srcOrd="0" destOrd="0" presId="urn:microsoft.com/office/officeart/2005/8/layout/funnel1"/>
    <dgm:cxn modelId="{FE24BD2A-1353-4600-935A-4EE00EB5872E}" srcId="{917DA63A-163C-4822-A9F2-25C6DA0D9FDE}" destId="{E4CE50AA-C14B-4DFE-8DBB-13A51114CE4E}" srcOrd="3" destOrd="0" parTransId="{764E1F2A-310C-4EB3-94CC-721D284BBB8D}" sibTransId="{1477A3A0-E8CB-4430-B79E-1D00D9372ECC}"/>
    <dgm:cxn modelId="{9735EDF9-1C56-4AF7-BC1B-30CE301EDF40}" srcId="{917DA63A-163C-4822-A9F2-25C6DA0D9FDE}" destId="{45CD9246-9A6A-4D36-BAE3-2CC1D90E4DC6}" srcOrd="2" destOrd="0" parTransId="{AD504BAE-E22B-4DF9-AE9A-187253E69E2B}" sibTransId="{E0D23CAB-11FB-4857-9E49-ADA349EFF0FE}"/>
    <dgm:cxn modelId="{9E518CC1-4BE4-4FB2-A2FF-E742430FC167}" srcId="{917DA63A-163C-4822-A9F2-25C6DA0D9FDE}" destId="{B961E915-D16C-4955-B633-C3F3D92D0FBC}" srcOrd="1" destOrd="0" parTransId="{78BDDC46-8274-4F96-A02E-4442FBBCA947}" sibTransId="{3E577639-6421-4F49-85EF-C0860A83E4AB}"/>
    <dgm:cxn modelId="{66584CF9-0AD7-4CA4-BD36-766EBA5BE585}" srcId="{917DA63A-163C-4822-A9F2-25C6DA0D9FDE}" destId="{976183C7-B1F6-4A6C-B2EB-776DCD082590}" srcOrd="5" destOrd="0" parTransId="{4D1F10A7-7B7D-4907-AA25-CB17F1337787}" sibTransId="{7417E870-9EC3-4B0C-B5FE-E180CF127470}"/>
    <dgm:cxn modelId="{1DDFF246-5646-4B41-8995-16D7089D1AC5}" type="presOf" srcId="{45CD9246-9A6A-4D36-BAE3-2CC1D90E4DC6}" destId="{A2871656-4B9F-47B1-804A-969AE71AFB1E}" srcOrd="0" destOrd="0" presId="urn:microsoft.com/office/officeart/2005/8/layout/funnel1"/>
    <dgm:cxn modelId="{4C695C94-BF94-48B4-805E-8AB712DD54FC}" type="presParOf" srcId="{716E7B3C-1116-4BED-9A8E-A3A9CC3772D9}" destId="{CD9E7EC0-918E-4378-91A7-8090DAB72B32}" srcOrd="0" destOrd="0" presId="urn:microsoft.com/office/officeart/2005/8/layout/funnel1"/>
    <dgm:cxn modelId="{44796155-194E-4254-8D7E-21C042E91304}" type="presParOf" srcId="{716E7B3C-1116-4BED-9A8E-A3A9CC3772D9}" destId="{E264C6C0-5942-41AF-A4E3-2FA7061B2137}" srcOrd="1" destOrd="0" presId="urn:microsoft.com/office/officeart/2005/8/layout/funnel1"/>
    <dgm:cxn modelId="{C933F14F-02A2-4A37-BCF6-E98A5A5451C5}" type="presParOf" srcId="{716E7B3C-1116-4BED-9A8E-A3A9CC3772D9}" destId="{A6347088-1996-49B3-A553-EC873A6F077B}" srcOrd="2" destOrd="0" presId="urn:microsoft.com/office/officeart/2005/8/layout/funnel1"/>
    <dgm:cxn modelId="{3ED6506B-0762-497E-97A5-789B72352D1F}" type="presParOf" srcId="{716E7B3C-1116-4BED-9A8E-A3A9CC3772D9}" destId="{A2871656-4B9F-47B1-804A-969AE71AFB1E}" srcOrd="3" destOrd="0" presId="urn:microsoft.com/office/officeart/2005/8/layout/funnel1"/>
    <dgm:cxn modelId="{ADFE1128-6F5B-4485-B9D0-CD58876276D9}" type="presParOf" srcId="{716E7B3C-1116-4BED-9A8E-A3A9CC3772D9}" destId="{D5AE2D73-8A6F-46AE-B0A9-65EB676C50F6}" srcOrd="4" destOrd="0" presId="urn:microsoft.com/office/officeart/2005/8/layout/funnel1"/>
    <dgm:cxn modelId="{44B119B8-B881-4574-8332-6CB9043B7A4A}" type="presParOf" srcId="{716E7B3C-1116-4BED-9A8E-A3A9CC3772D9}" destId="{AB226A64-D772-4261-9D51-0AD9000F3F51}" srcOrd="5" destOrd="0" presId="urn:microsoft.com/office/officeart/2005/8/layout/funnel1"/>
    <dgm:cxn modelId="{52329263-E200-47F9-9860-DEFFB97CCB90}" type="presParOf" srcId="{716E7B3C-1116-4BED-9A8E-A3A9CC3772D9}" destId="{B26C5208-6E11-4533-B7D3-151153D96E1A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359537-67BC-49E0-AD29-06CC1E491838}" type="doc">
      <dgm:prSet loTypeId="urn:microsoft.com/office/officeart/2005/8/layout/vList4#1" loCatId="picture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ru-RU"/>
        </a:p>
      </dgm:t>
    </dgm:pt>
    <dgm:pt modelId="{B100EC69-8F0E-44DF-8AD9-28A84E5600E6}">
      <dgm:prSet phldrT="[Текст]" custT="1"/>
      <dgm:spPr/>
      <dgm:t>
        <a:bodyPr/>
        <a:lstStyle/>
        <a:p>
          <a:pPr algn="ctr"/>
          <a:endParaRPr lang="ru-RU" sz="1800" dirty="0" smtClean="0"/>
        </a:p>
        <a:p>
          <a:pPr algn="l"/>
          <a:r>
            <a:rPr lang="ru-RU" sz="1800" dirty="0" smtClean="0"/>
            <a:t>Обеспечение сбалансированности и долгосрочной устойчивости бюджета района</a:t>
          </a:r>
        </a:p>
        <a:p>
          <a:pPr algn="l"/>
          <a:endParaRPr lang="ru-RU" sz="1800" dirty="0"/>
        </a:p>
      </dgm:t>
    </dgm:pt>
    <dgm:pt modelId="{911451FD-A7A6-4E4E-AEF0-C20EE3A8B484}" type="parTrans" cxnId="{CC0A7DB3-069E-497C-B69C-6DCBCAD4FECD}">
      <dgm:prSet/>
      <dgm:spPr/>
      <dgm:t>
        <a:bodyPr/>
        <a:lstStyle/>
        <a:p>
          <a:endParaRPr lang="ru-RU"/>
        </a:p>
      </dgm:t>
    </dgm:pt>
    <dgm:pt modelId="{04A5E0AA-9F4E-47BD-86FB-A67594518FF9}" type="sibTrans" cxnId="{CC0A7DB3-069E-497C-B69C-6DCBCAD4FECD}">
      <dgm:prSet/>
      <dgm:spPr/>
      <dgm:t>
        <a:bodyPr/>
        <a:lstStyle/>
        <a:p>
          <a:endParaRPr lang="ru-RU"/>
        </a:p>
      </dgm:t>
    </dgm:pt>
    <dgm:pt modelId="{D5C83434-2A91-4BA2-9B6A-604784B3B1C1}">
      <dgm:prSet phldrT="[Текст]" custT="1"/>
      <dgm:spPr/>
      <dgm:t>
        <a:bodyPr/>
        <a:lstStyle/>
        <a:p>
          <a:pPr algn="l"/>
          <a:r>
            <a:rPr lang="ru-RU" sz="1800" dirty="0" smtClean="0"/>
            <a:t>Повышение эффективности управления</a:t>
          </a:r>
          <a:endParaRPr lang="ru-RU" sz="1800" dirty="0"/>
        </a:p>
      </dgm:t>
    </dgm:pt>
    <dgm:pt modelId="{4942F4A9-1307-407C-9866-F1459ECF5DDE}" type="parTrans" cxnId="{8591E0B3-594B-4A24-B50F-6C08FA44A18B}">
      <dgm:prSet/>
      <dgm:spPr/>
      <dgm:t>
        <a:bodyPr/>
        <a:lstStyle/>
        <a:p>
          <a:endParaRPr lang="ru-RU"/>
        </a:p>
      </dgm:t>
    </dgm:pt>
    <dgm:pt modelId="{11169694-85EF-4285-9731-A5FF0A95774A}" type="sibTrans" cxnId="{8591E0B3-594B-4A24-B50F-6C08FA44A18B}">
      <dgm:prSet/>
      <dgm:spPr/>
      <dgm:t>
        <a:bodyPr/>
        <a:lstStyle/>
        <a:p>
          <a:endParaRPr lang="ru-RU"/>
        </a:p>
      </dgm:t>
    </dgm:pt>
    <dgm:pt modelId="{9933C8A4-3805-4119-9968-616163675D4B}">
      <dgm:prSet phldrT="[Текст]" custT="1"/>
      <dgm:spPr/>
      <dgm:t>
        <a:bodyPr/>
        <a:lstStyle/>
        <a:p>
          <a:pPr algn="l"/>
          <a:r>
            <a:rPr lang="ru-RU" sz="1800" dirty="0" smtClean="0"/>
            <a:t>Увеличение налогового потенциала района за счет налогового стимулирования деловой активности в районе , привлечения инвестиций, реализации высокоэффективных инвестиционных и инновационных проектов</a:t>
          </a:r>
          <a:endParaRPr lang="ru-RU" sz="1800" dirty="0"/>
        </a:p>
      </dgm:t>
    </dgm:pt>
    <dgm:pt modelId="{35133D9B-82A1-4A7C-8F02-DC8E37B23229}" type="parTrans" cxnId="{F81FDE96-9E09-4EAB-BE9D-FB8CCB60DAC8}">
      <dgm:prSet/>
      <dgm:spPr/>
      <dgm:t>
        <a:bodyPr/>
        <a:lstStyle/>
        <a:p>
          <a:endParaRPr lang="ru-RU"/>
        </a:p>
      </dgm:t>
    </dgm:pt>
    <dgm:pt modelId="{28036FC4-6D76-4552-B1B7-D08328086B68}" type="sibTrans" cxnId="{F81FDE96-9E09-4EAB-BE9D-FB8CCB60DAC8}">
      <dgm:prSet/>
      <dgm:spPr/>
      <dgm:t>
        <a:bodyPr/>
        <a:lstStyle/>
        <a:p>
          <a:endParaRPr lang="ru-RU"/>
        </a:p>
      </dgm:t>
    </dgm:pt>
    <dgm:pt modelId="{7878E3CA-745B-45FB-916B-66206345E6D0}" type="pres">
      <dgm:prSet presAssocID="{86359537-67BC-49E0-AD29-06CC1E491838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3BB8DF-DD88-453E-A15E-7CE49C0283CB}" type="pres">
      <dgm:prSet presAssocID="{B100EC69-8F0E-44DF-8AD9-28A84E5600E6}" presName="comp" presStyleCnt="0"/>
      <dgm:spPr/>
    </dgm:pt>
    <dgm:pt modelId="{905C2AA5-E58C-468E-8406-33EA8541FEB6}" type="pres">
      <dgm:prSet presAssocID="{B100EC69-8F0E-44DF-8AD9-28A84E5600E6}" presName="box" presStyleLbl="node1" presStyleIdx="0" presStyleCnt="3" custScaleX="100000" custScaleY="36994" custLinFactY="-32542" custLinFactNeighborX="-30466" custLinFactNeighborY="-100000"/>
      <dgm:spPr/>
      <dgm:t>
        <a:bodyPr/>
        <a:lstStyle/>
        <a:p>
          <a:endParaRPr lang="ru-RU"/>
        </a:p>
      </dgm:t>
    </dgm:pt>
    <dgm:pt modelId="{B435BFEE-D798-4E08-8925-71700F6C505D}" type="pres">
      <dgm:prSet presAssocID="{B100EC69-8F0E-44DF-8AD9-28A84E5600E6}" presName="img" presStyleLbl="fgImgPlace1" presStyleIdx="0" presStyleCnt="3" custScaleX="101198" custScaleY="36023" custLinFactNeighborX="-7374" custLinFactNeighborY="-3598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727B36F6-F39F-46B0-A00A-BE49D788680C}" type="pres">
      <dgm:prSet presAssocID="{B100EC69-8F0E-44DF-8AD9-28A84E5600E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F077A0A-5DA3-4AC5-9F5B-949681404810}" type="pres">
      <dgm:prSet presAssocID="{04A5E0AA-9F4E-47BD-86FB-A67594518FF9}" presName="spacer" presStyleCnt="0"/>
      <dgm:spPr/>
    </dgm:pt>
    <dgm:pt modelId="{9C05E202-B559-40B9-936F-5412F2ABF1E4}" type="pres">
      <dgm:prSet presAssocID="{D5C83434-2A91-4BA2-9B6A-604784B3B1C1}" presName="comp" presStyleCnt="0"/>
      <dgm:spPr/>
    </dgm:pt>
    <dgm:pt modelId="{0EF2F32A-2448-45E2-B79D-FAF86166E3EB}" type="pres">
      <dgm:prSet presAssocID="{D5C83434-2A91-4BA2-9B6A-604784B3B1C1}" presName="box" presStyleLbl="node1" presStyleIdx="1" presStyleCnt="3" custScaleY="27598" custLinFactNeighborX="-731" custLinFactNeighborY="-9221"/>
      <dgm:spPr/>
      <dgm:t>
        <a:bodyPr/>
        <a:lstStyle/>
        <a:p>
          <a:endParaRPr lang="ru-RU"/>
        </a:p>
      </dgm:t>
    </dgm:pt>
    <dgm:pt modelId="{A8283709-45D8-41E3-9DFB-68AEF3D6C4AD}" type="pres">
      <dgm:prSet presAssocID="{D5C83434-2A91-4BA2-9B6A-604784B3B1C1}" presName="img" presStyleLbl="fgImgPlace1" presStyleIdx="1" presStyleCnt="3" custScaleX="78369" custScaleY="24878" custLinFactNeighborX="-15684" custLinFactNeighborY="-8470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96E16F49-8992-4F1C-BF5C-547440143C76}" type="pres">
      <dgm:prSet presAssocID="{D5C83434-2A91-4BA2-9B6A-604784B3B1C1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266733-8EDC-49EC-8E5C-3626479D541B}" type="pres">
      <dgm:prSet presAssocID="{11169694-85EF-4285-9731-A5FF0A95774A}" presName="spacer" presStyleCnt="0"/>
      <dgm:spPr/>
    </dgm:pt>
    <dgm:pt modelId="{CA4BCFAE-058D-4AE7-A100-845C9BA295AF}" type="pres">
      <dgm:prSet presAssocID="{9933C8A4-3805-4119-9968-616163675D4B}" presName="comp" presStyleCnt="0"/>
      <dgm:spPr/>
    </dgm:pt>
    <dgm:pt modelId="{12C2ABA5-EB23-41FE-A72E-7347477A111C}" type="pres">
      <dgm:prSet presAssocID="{9933C8A4-3805-4119-9968-616163675D4B}" presName="box" presStyleLbl="node1" presStyleIdx="2" presStyleCnt="3" custScaleY="74600" custLinFactNeighborX="-1950" custLinFactNeighborY="-17451"/>
      <dgm:spPr/>
      <dgm:t>
        <a:bodyPr/>
        <a:lstStyle/>
        <a:p>
          <a:endParaRPr lang="ru-RU"/>
        </a:p>
      </dgm:t>
    </dgm:pt>
    <dgm:pt modelId="{5FA7256A-C9D2-419E-AE3F-9A424C4D162A}" type="pres">
      <dgm:prSet presAssocID="{9933C8A4-3805-4119-9968-616163675D4B}" presName="img" presStyleLbl="fgImgPlace1" presStyleIdx="2" presStyleCnt="3" custFlipVert="1" custFlipHor="0" custScaleX="5650" custScaleY="2270" custLinFactX="446026" custLinFactY="-100000" custLinFactNeighborX="500000" custLinFactNeighborY="-100752"/>
      <dgm:spPr/>
      <dgm:t>
        <a:bodyPr/>
        <a:lstStyle/>
        <a:p>
          <a:endParaRPr lang="ru-RU"/>
        </a:p>
      </dgm:t>
    </dgm:pt>
    <dgm:pt modelId="{2DDABCFB-5149-42FF-8713-09D32B6F02A1}" type="pres">
      <dgm:prSet presAssocID="{9933C8A4-3805-4119-9968-616163675D4B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CFED1-6089-423F-9DE5-FA9D4E0692DC}" type="presOf" srcId="{B100EC69-8F0E-44DF-8AD9-28A84E5600E6}" destId="{727B36F6-F39F-46B0-A00A-BE49D788680C}" srcOrd="1" destOrd="0" presId="urn:microsoft.com/office/officeart/2005/8/layout/vList4#1"/>
    <dgm:cxn modelId="{4E9CA1C9-3A3B-421B-9CA3-4799898EDD0B}" type="presOf" srcId="{9933C8A4-3805-4119-9968-616163675D4B}" destId="{12C2ABA5-EB23-41FE-A72E-7347477A111C}" srcOrd="0" destOrd="0" presId="urn:microsoft.com/office/officeart/2005/8/layout/vList4#1"/>
    <dgm:cxn modelId="{56174705-9A46-49C2-B232-0A3099CE89E9}" type="presOf" srcId="{86359537-67BC-49E0-AD29-06CC1E491838}" destId="{7878E3CA-745B-45FB-916B-66206345E6D0}" srcOrd="0" destOrd="0" presId="urn:microsoft.com/office/officeart/2005/8/layout/vList4#1"/>
    <dgm:cxn modelId="{CC0A7DB3-069E-497C-B69C-6DCBCAD4FECD}" srcId="{86359537-67BC-49E0-AD29-06CC1E491838}" destId="{B100EC69-8F0E-44DF-8AD9-28A84E5600E6}" srcOrd="0" destOrd="0" parTransId="{911451FD-A7A6-4E4E-AEF0-C20EE3A8B484}" sibTransId="{04A5E0AA-9F4E-47BD-86FB-A67594518FF9}"/>
    <dgm:cxn modelId="{D566C80B-C837-4CB4-8E83-BA4151010B8C}" type="presOf" srcId="{D5C83434-2A91-4BA2-9B6A-604784B3B1C1}" destId="{96E16F49-8992-4F1C-BF5C-547440143C76}" srcOrd="1" destOrd="0" presId="urn:microsoft.com/office/officeart/2005/8/layout/vList4#1"/>
    <dgm:cxn modelId="{809B6804-D084-40E1-B288-7D5DE6D48675}" type="presOf" srcId="{D5C83434-2A91-4BA2-9B6A-604784B3B1C1}" destId="{0EF2F32A-2448-45E2-B79D-FAF86166E3EB}" srcOrd="0" destOrd="0" presId="urn:microsoft.com/office/officeart/2005/8/layout/vList4#1"/>
    <dgm:cxn modelId="{80639871-F64C-4C37-B4C7-87AD11CF6D4D}" type="presOf" srcId="{B100EC69-8F0E-44DF-8AD9-28A84E5600E6}" destId="{905C2AA5-E58C-468E-8406-33EA8541FEB6}" srcOrd="0" destOrd="0" presId="urn:microsoft.com/office/officeart/2005/8/layout/vList4#1"/>
    <dgm:cxn modelId="{F81FDE96-9E09-4EAB-BE9D-FB8CCB60DAC8}" srcId="{86359537-67BC-49E0-AD29-06CC1E491838}" destId="{9933C8A4-3805-4119-9968-616163675D4B}" srcOrd="2" destOrd="0" parTransId="{35133D9B-82A1-4A7C-8F02-DC8E37B23229}" sibTransId="{28036FC4-6D76-4552-B1B7-D08328086B68}"/>
    <dgm:cxn modelId="{8591E0B3-594B-4A24-B50F-6C08FA44A18B}" srcId="{86359537-67BC-49E0-AD29-06CC1E491838}" destId="{D5C83434-2A91-4BA2-9B6A-604784B3B1C1}" srcOrd="1" destOrd="0" parTransId="{4942F4A9-1307-407C-9866-F1459ECF5DDE}" sibTransId="{11169694-85EF-4285-9731-A5FF0A95774A}"/>
    <dgm:cxn modelId="{88721754-747D-4E2D-AC21-0AFF2C7AD2AC}" type="presOf" srcId="{9933C8A4-3805-4119-9968-616163675D4B}" destId="{2DDABCFB-5149-42FF-8713-09D32B6F02A1}" srcOrd="1" destOrd="0" presId="urn:microsoft.com/office/officeart/2005/8/layout/vList4#1"/>
    <dgm:cxn modelId="{E45FCC22-0AC6-4622-8197-CF08B624F323}" type="presParOf" srcId="{7878E3CA-745B-45FB-916B-66206345E6D0}" destId="{713BB8DF-DD88-453E-A15E-7CE49C0283CB}" srcOrd="0" destOrd="0" presId="urn:microsoft.com/office/officeart/2005/8/layout/vList4#1"/>
    <dgm:cxn modelId="{CD1489FF-7586-4E46-A495-D00056991F42}" type="presParOf" srcId="{713BB8DF-DD88-453E-A15E-7CE49C0283CB}" destId="{905C2AA5-E58C-468E-8406-33EA8541FEB6}" srcOrd="0" destOrd="0" presId="urn:microsoft.com/office/officeart/2005/8/layout/vList4#1"/>
    <dgm:cxn modelId="{70A9FB16-BC23-42E3-A71F-F1208C00E1AE}" type="presParOf" srcId="{713BB8DF-DD88-453E-A15E-7CE49C0283CB}" destId="{B435BFEE-D798-4E08-8925-71700F6C505D}" srcOrd="1" destOrd="0" presId="urn:microsoft.com/office/officeart/2005/8/layout/vList4#1"/>
    <dgm:cxn modelId="{3BD945F0-EF1B-4DC0-AF0A-2332EDEC67D0}" type="presParOf" srcId="{713BB8DF-DD88-453E-A15E-7CE49C0283CB}" destId="{727B36F6-F39F-46B0-A00A-BE49D788680C}" srcOrd="2" destOrd="0" presId="urn:microsoft.com/office/officeart/2005/8/layout/vList4#1"/>
    <dgm:cxn modelId="{2A097ABA-DB12-4FFC-8A2F-2868BE3B0D03}" type="presParOf" srcId="{7878E3CA-745B-45FB-916B-66206345E6D0}" destId="{BF077A0A-5DA3-4AC5-9F5B-949681404810}" srcOrd="1" destOrd="0" presId="urn:microsoft.com/office/officeart/2005/8/layout/vList4#1"/>
    <dgm:cxn modelId="{294A5CA5-9008-4C5F-97A4-0D3DB112FEB7}" type="presParOf" srcId="{7878E3CA-745B-45FB-916B-66206345E6D0}" destId="{9C05E202-B559-40B9-936F-5412F2ABF1E4}" srcOrd="2" destOrd="0" presId="urn:microsoft.com/office/officeart/2005/8/layout/vList4#1"/>
    <dgm:cxn modelId="{80D0D0C1-DCAF-4480-A706-727E804FAFE4}" type="presParOf" srcId="{9C05E202-B559-40B9-936F-5412F2ABF1E4}" destId="{0EF2F32A-2448-45E2-B79D-FAF86166E3EB}" srcOrd="0" destOrd="0" presId="urn:microsoft.com/office/officeart/2005/8/layout/vList4#1"/>
    <dgm:cxn modelId="{F016CE92-E414-48ED-A93C-6CC81F6BA8AE}" type="presParOf" srcId="{9C05E202-B559-40B9-936F-5412F2ABF1E4}" destId="{A8283709-45D8-41E3-9DFB-68AEF3D6C4AD}" srcOrd="1" destOrd="0" presId="urn:microsoft.com/office/officeart/2005/8/layout/vList4#1"/>
    <dgm:cxn modelId="{781B0C3D-8027-4440-B3ED-46F6AE56911C}" type="presParOf" srcId="{9C05E202-B559-40B9-936F-5412F2ABF1E4}" destId="{96E16F49-8992-4F1C-BF5C-547440143C76}" srcOrd="2" destOrd="0" presId="urn:microsoft.com/office/officeart/2005/8/layout/vList4#1"/>
    <dgm:cxn modelId="{8E2E5CD1-CE01-4088-88EA-6FCA060335EF}" type="presParOf" srcId="{7878E3CA-745B-45FB-916B-66206345E6D0}" destId="{18266733-8EDC-49EC-8E5C-3626479D541B}" srcOrd="3" destOrd="0" presId="urn:microsoft.com/office/officeart/2005/8/layout/vList4#1"/>
    <dgm:cxn modelId="{5DB36365-DDF3-4176-9929-BB499036CCD6}" type="presParOf" srcId="{7878E3CA-745B-45FB-916B-66206345E6D0}" destId="{CA4BCFAE-058D-4AE7-A100-845C9BA295AF}" srcOrd="4" destOrd="0" presId="urn:microsoft.com/office/officeart/2005/8/layout/vList4#1"/>
    <dgm:cxn modelId="{05727775-181A-4CC2-B171-4F49A139D863}" type="presParOf" srcId="{CA4BCFAE-058D-4AE7-A100-845C9BA295AF}" destId="{12C2ABA5-EB23-41FE-A72E-7347477A111C}" srcOrd="0" destOrd="0" presId="urn:microsoft.com/office/officeart/2005/8/layout/vList4#1"/>
    <dgm:cxn modelId="{5977A5F0-3CE4-47AE-93E0-DBCD7DD2DDEB}" type="presParOf" srcId="{CA4BCFAE-058D-4AE7-A100-845C9BA295AF}" destId="{5FA7256A-C9D2-419E-AE3F-9A424C4D162A}" srcOrd="1" destOrd="0" presId="urn:microsoft.com/office/officeart/2005/8/layout/vList4#1"/>
    <dgm:cxn modelId="{EB828251-D58C-45BE-B399-F83DB6BC303B}" type="presParOf" srcId="{CA4BCFAE-058D-4AE7-A100-845C9BA295AF}" destId="{2DDABCFB-5149-42FF-8713-09D32B6F02A1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46AE72B-19CA-4ABB-BF34-49AE3EF37AE8}" type="doc">
      <dgm:prSet loTypeId="urn:microsoft.com/office/officeart/2005/8/layout/list1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ru-RU"/>
        </a:p>
      </dgm:t>
    </dgm:pt>
    <dgm:pt modelId="{1AADF88B-E3E5-49D0-85D7-9DC426D2E26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Субсидии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-поддержка). Предоставляются на условиях долевого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расходов других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бюджетов</a:t>
          </a:r>
          <a:endParaRPr lang="ru-RU" sz="1600" dirty="0"/>
        </a:p>
      </dgm:t>
    </dgm:pt>
    <dgm:pt modelId="{6DF919A8-A52F-4EDF-BAAF-9F106A9C3029}" type="parTrans" cxnId="{A6258EC7-8009-4C4C-B5E7-193D88903554}">
      <dgm:prSet/>
      <dgm:spPr/>
      <dgm:t>
        <a:bodyPr/>
        <a:lstStyle/>
        <a:p>
          <a:endParaRPr lang="ru-RU"/>
        </a:p>
      </dgm:t>
    </dgm:pt>
    <dgm:pt modelId="{E7AEEABF-0E82-47B7-88B7-0E53C5ECF3F4}" type="sibTrans" cxnId="{A6258EC7-8009-4C4C-B5E7-193D88903554}">
      <dgm:prSet/>
      <dgm:spPr/>
      <dgm:t>
        <a:bodyPr/>
        <a:lstStyle/>
        <a:p>
          <a:endParaRPr lang="ru-RU"/>
        </a:p>
      </dgm:t>
    </dgm:pt>
    <dgm:pt modelId="{B65DE790-65A7-4547-8BC1-0EFA0A056480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Дотации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Dotatio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 дар, пожертвование). Предоставляются без определения конкретной цели их использования</a:t>
          </a:r>
          <a:endParaRPr lang="ru-RU" sz="1600" dirty="0"/>
        </a:p>
      </dgm:t>
    </dgm:pt>
    <dgm:pt modelId="{F8AE593B-0774-41EA-A046-5ED340FE766C}" type="sibTrans" cxnId="{2170D49B-0A4A-4EE7-AE8C-339596F8BB19}">
      <dgm:prSet/>
      <dgm:spPr/>
      <dgm:t>
        <a:bodyPr/>
        <a:lstStyle/>
        <a:p>
          <a:endParaRPr lang="ru-RU"/>
        </a:p>
      </dgm:t>
    </dgm:pt>
    <dgm:pt modelId="{9A703613-9002-4B4A-9573-4DD4D90F7ACF}" type="parTrans" cxnId="{2170D49B-0A4A-4EE7-AE8C-339596F8BB19}">
      <dgm:prSet/>
      <dgm:spPr/>
      <dgm:t>
        <a:bodyPr/>
        <a:lstStyle/>
        <a:p>
          <a:endParaRPr lang="ru-RU"/>
        </a:p>
      </dgm:t>
    </dgm:pt>
    <dgm:pt modelId="{0BFD7DFA-29E3-44B9-B3B9-B1D3DBC67724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Субвенции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 (от лат.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 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приходить на помощь). Предоставляются на финансирование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«переданных» другим публично-</a:t>
          </a:r>
          <a:r>
            <a:rPr lang="en-US" sz="16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правовым образованиям полномочий</a:t>
          </a:r>
          <a:endParaRPr lang="ru-RU" sz="1600" dirty="0"/>
        </a:p>
      </dgm:t>
    </dgm:pt>
    <dgm:pt modelId="{972B2405-7CF2-43D4-B8EB-9E26B4FF7E4F}" type="parTrans" cxnId="{5C825ABE-852E-4AB1-AAF2-988D5466571E}">
      <dgm:prSet/>
      <dgm:spPr/>
      <dgm:t>
        <a:bodyPr/>
        <a:lstStyle/>
        <a:p>
          <a:endParaRPr lang="ru-RU"/>
        </a:p>
      </dgm:t>
    </dgm:pt>
    <dgm:pt modelId="{BFEA0F64-4557-4B0C-A440-1F7F4AE86392}" type="sibTrans" cxnId="{5C825ABE-852E-4AB1-AAF2-988D5466571E}">
      <dgm:prSet/>
      <dgm:spPr/>
      <dgm:t>
        <a:bodyPr/>
        <a:lstStyle/>
        <a:p>
          <a:endParaRPr lang="ru-RU"/>
        </a:p>
      </dgm:t>
    </dgm:pt>
    <dgm:pt modelId="{A174C664-2FE2-4AE8-AA8C-FCFF4FAAC7F6}" type="pres">
      <dgm:prSet presAssocID="{346AE72B-19CA-4ABB-BF34-49AE3EF37AE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A8319FD-DF3D-4811-9A5C-B5B5D93C1A80}" type="pres">
      <dgm:prSet presAssocID="{B65DE790-65A7-4547-8BC1-0EFA0A056480}" presName="parentLin" presStyleCnt="0"/>
      <dgm:spPr/>
    </dgm:pt>
    <dgm:pt modelId="{715A4984-562C-4197-A113-4759A21B666D}" type="pres">
      <dgm:prSet presAssocID="{B65DE790-65A7-4547-8BC1-0EFA0A056480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D6FF758-3B21-464B-B0FC-EF318B680643}" type="pres">
      <dgm:prSet presAssocID="{B65DE790-65A7-4547-8BC1-0EFA0A056480}" presName="parentText" presStyleLbl="node1" presStyleIdx="0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4486D-72F9-4BB1-B214-9F9D62ED1AE9}" type="pres">
      <dgm:prSet presAssocID="{B65DE790-65A7-4547-8BC1-0EFA0A056480}" presName="negativeSpace" presStyleCnt="0"/>
      <dgm:spPr/>
    </dgm:pt>
    <dgm:pt modelId="{A57117C9-262B-455F-A5DD-642B96CCD0FB}" type="pres">
      <dgm:prSet presAssocID="{B65DE790-65A7-4547-8BC1-0EFA0A056480}" presName="childText" presStyleLbl="conFgAcc1" presStyleIdx="0" presStyleCnt="3">
        <dgm:presLayoutVars>
          <dgm:bulletEnabled val="1"/>
        </dgm:presLayoutVars>
      </dgm:prSet>
      <dgm:spPr/>
    </dgm:pt>
    <dgm:pt modelId="{56D455F0-2F3B-44A8-AE7B-08A7E1613239}" type="pres">
      <dgm:prSet presAssocID="{F8AE593B-0774-41EA-A046-5ED340FE766C}" presName="spaceBetweenRectangles" presStyleCnt="0"/>
      <dgm:spPr/>
    </dgm:pt>
    <dgm:pt modelId="{0D6EC4A1-339D-44E6-922C-439DC1885AD3}" type="pres">
      <dgm:prSet presAssocID="{0BFD7DFA-29E3-44B9-B3B9-B1D3DBC67724}" presName="parentLin" presStyleCnt="0"/>
      <dgm:spPr/>
    </dgm:pt>
    <dgm:pt modelId="{0093EF5D-7B73-4A9F-80ED-7C336C04B97F}" type="pres">
      <dgm:prSet presAssocID="{0BFD7DFA-29E3-44B9-B3B9-B1D3DBC6772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79F1D1B-2E4A-4B83-850D-0C5776733560}" type="pres">
      <dgm:prSet presAssocID="{0BFD7DFA-29E3-44B9-B3B9-B1D3DBC67724}" presName="parentText" presStyleLbl="node1" presStyleIdx="1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C40F24-A402-42D4-8D02-1CAEE3B6C3C0}" type="pres">
      <dgm:prSet presAssocID="{0BFD7DFA-29E3-44B9-B3B9-B1D3DBC67724}" presName="negativeSpace" presStyleCnt="0"/>
      <dgm:spPr/>
    </dgm:pt>
    <dgm:pt modelId="{F107673D-FAC4-4B36-9D5B-E5D45EC18161}" type="pres">
      <dgm:prSet presAssocID="{0BFD7DFA-29E3-44B9-B3B9-B1D3DBC67724}" presName="childText" presStyleLbl="conFgAcc1" presStyleIdx="1" presStyleCnt="3">
        <dgm:presLayoutVars>
          <dgm:bulletEnabled val="1"/>
        </dgm:presLayoutVars>
      </dgm:prSet>
      <dgm:spPr/>
    </dgm:pt>
    <dgm:pt modelId="{1045E548-D276-4716-A9AC-9CB01FAAEE43}" type="pres">
      <dgm:prSet presAssocID="{BFEA0F64-4557-4B0C-A440-1F7F4AE86392}" presName="spaceBetweenRectangles" presStyleCnt="0"/>
      <dgm:spPr/>
    </dgm:pt>
    <dgm:pt modelId="{3A8713A5-210A-4B82-8CB0-F3BA73766AEE}" type="pres">
      <dgm:prSet presAssocID="{1AADF88B-E3E5-49D0-85D7-9DC426D2E261}" presName="parentLin" presStyleCnt="0"/>
      <dgm:spPr/>
    </dgm:pt>
    <dgm:pt modelId="{B0C770A3-E364-4CED-9C79-6A1BDC9A5F33}" type="pres">
      <dgm:prSet presAssocID="{1AADF88B-E3E5-49D0-85D7-9DC426D2E261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09F47C0D-AA1D-4134-A9C6-6E586DDF83BF}" type="pres">
      <dgm:prSet presAssocID="{1AADF88B-E3E5-49D0-85D7-9DC426D2E261}" presName="parentText" presStyleLbl="node1" presStyleIdx="2" presStyleCnt="3" custScaleX="12475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B59E06-4A7C-499F-A93B-50C7AACC3483}" type="pres">
      <dgm:prSet presAssocID="{1AADF88B-E3E5-49D0-85D7-9DC426D2E261}" presName="negativeSpace" presStyleCnt="0"/>
      <dgm:spPr/>
    </dgm:pt>
    <dgm:pt modelId="{B10ADFBD-17FB-48A8-85E8-10BA12CB7106}" type="pres">
      <dgm:prSet presAssocID="{1AADF88B-E3E5-49D0-85D7-9DC426D2E26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F30638E-B1FF-49C4-AB04-C5F22D17AE8C}" type="presOf" srcId="{B65DE790-65A7-4547-8BC1-0EFA0A056480}" destId="{1D6FF758-3B21-464B-B0FC-EF318B680643}" srcOrd="1" destOrd="0" presId="urn:microsoft.com/office/officeart/2005/8/layout/list1"/>
    <dgm:cxn modelId="{8302C3D3-C6F6-446F-8ECF-4A42200A1C77}" type="presOf" srcId="{346AE72B-19CA-4ABB-BF34-49AE3EF37AE8}" destId="{A174C664-2FE2-4AE8-AA8C-FCFF4FAAC7F6}" srcOrd="0" destOrd="0" presId="urn:microsoft.com/office/officeart/2005/8/layout/list1"/>
    <dgm:cxn modelId="{4D829CF4-545E-4049-B27F-89FA13734420}" type="presOf" srcId="{1AADF88B-E3E5-49D0-85D7-9DC426D2E261}" destId="{09F47C0D-AA1D-4134-A9C6-6E586DDF83BF}" srcOrd="1" destOrd="0" presId="urn:microsoft.com/office/officeart/2005/8/layout/list1"/>
    <dgm:cxn modelId="{21C016C6-1388-45B3-8654-65872A6D6EB3}" type="presOf" srcId="{1AADF88B-E3E5-49D0-85D7-9DC426D2E261}" destId="{B0C770A3-E364-4CED-9C79-6A1BDC9A5F33}" srcOrd="0" destOrd="0" presId="urn:microsoft.com/office/officeart/2005/8/layout/list1"/>
    <dgm:cxn modelId="{A6258EC7-8009-4C4C-B5E7-193D88903554}" srcId="{346AE72B-19CA-4ABB-BF34-49AE3EF37AE8}" destId="{1AADF88B-E3E5-49D0-85D7-9DC426D2E261}" srcOrd="2" destOrd="0" parTransId="{6DF919A8-A52F-4EDF-BAAF-9F106A9C3029}" sibTransId="{E7AEEABF-0E82-47B7-88B7-0E53C5ECF3F4}"/>
    <dgm:cxn modelId="{18F095B9-F1DC-486A-9880-D9DA6AC060A2}" type="presOf" srcId="{B65DE790-65A7-4547-8BC1-0EFA0A056480}" destId="{715A4984-562C-4197-A113-4759A21B666D}" srcOrd="0" destOrd="0" presId="urn:microsoft.com/office/officeart/2005/8/layout/list1"/>
    <dgm:cxn modelId="{BDBBE7DB-A8EA-4692-A663-4BF9FAF4D171}" type="presOf" srcId="{0BFD7DFA-29E3-44B9-B3B9-B1D3DBC67724}" destId="{B79F1D1B-2E4A-4B83-850D-0C5776733560}" srcOrd="1" destOrd="0" presId="urn:microsoft.com/office/officeart/2005/8/layout/list1"/>
    <dgm:cxn modelId="{81EE7C89-C657-465F-910E-EFC32F9CA998}" type="presOf" srcId="{0BFD7DFA-29E3-44B9-B3B9-B1D3DBC67724}" destId="{0093EF5D-7B73-4A9F-80ED-7C336C04B97F}" srcOrd="0" destOrd="0" presId="urn:microsoft.com/office/officeart/2005/8/layout/list1"/>
    <dgm:cxn modelId="{5C825ABE-852E-4AB1-AAF2-988D5466571E}" srcId="{346AE72B-19CA-4ABB-BF34-49AE3EF37AE8}" destId="{0BFD7DFA-29E3-44B9-B3B9-B1D3DBC67724}" srcOrd="1" destOrd="0" parTransId="{972B2405-7CF2-43D4-B8EB-9E26B4FF7E4F}" sibTransId="{BFEA0F64-4557-4B0C-A440-1F7F4AE86392}"/>
    <dgm:cxn modelId="{2170D49B-0A4A-4EE7-AE8C-339596F8BB19}" srcId="{346AE72B-19CA-4ABB-BF34-49AE3EF37AE8}" destId="{B65DE790-65A7-4547-8BC1-0EFA0A056480}" srcOrd="0" destOrd="0" parTransId="{9A703613-9002-4B4A-9573-4DD4D90F7ACF}" sibTransId="{F8AE593B-0774-41EA-A046-5ED340FE766C}"/>
    <dgm:cxn modelId="{60E8CFD7-8966-4059-8B1A-63DA469EEA41}" type="presParOf" srcId="{A174C664-2FE2-4AE8-AA8C-FCFF4FAAC7F6}" destId="{8A8319FD-DF3D-4811-9A5C-B5B5D93C1A80}" srcOrd="0" destOrd="0" presId="urn:microsoft.com/office/officeart/2005/8/layout/list1"/>
    <dgm:cxn modelId="{FC740EC9-8854-400C-BB8D-566D2E61D49F}" type="presParOf" srcId="{8A8319FD-DF3D-4811-9A5C-B5B5D93C1A80}" destId="{715A4984-562C-4197-A113-4759A21B666D}" srcOrd="0" destOrd="0" presId="urn:microsoft.com/office/officeart/2005/8/layout/list1"/>
    <dgm:cxn modelId="{78AC92EC-4357-45F4-975B-3F12F18A6C2B}" type="presParOf" srcId="{8A8319FD-DF3D-4811-9A5C-B5B5D93C1A80}" destId="{1D6FF758-3B21-464B-B0FC-EF318B680643}" srcOrd="1" destOrd="0" presId="urn:microsoft.com/office/officeart/2005/8/layout/list1"/>
    <dgm:cxn modelId="{847EC3D7-6F2E-4F59-80A7-F5F9A3DBF870}" type="presParOf" srcId="{A174C664-2FE2-4AE8-AA8C-FCFF4FAAC7F6}" destId="{86C4486D-72F9-4BB1-B214-9F9D62ED1AE9}" srcOrd="1" destOrd="0" presId="urn:microsoft.com/office/officeart/2005/8/layout/list1"/>
    <dgm:cxn modelId="{68AE2BB3-136D-4EB3-A99C-E71E4170824D}" type="presParOf" srcId="{A174C664-2FE2-4AE8-AA8C-FCFF4FAAC7F6}" destId="{A57117C9-262B-455F-A5DD-642B96CCD0FB}" srcOrd="2" destOrd="0" presId="urn:microsoft.com/office/officeart/2005/8/layout/list1"/>
    <dgm:cxn modelId="{595259EA-244F-4F8E-8E7A-A64C41936DA4}" type="presParOf" srcId="{A174C664-2FE2-4AE8-AA8C-FCFF4FAAC7F6}" destId="{56D455F0-2F3B-44A8-AE7B-08A7E1613239}" srcOrd="3" destOrd="0" presId="urn:microsoft.com/office/officeart/2005/8/layout/list1"/>
    <dgm:cxn modelId="{95AF4FBC-DE5F-4B96-A874-92755C027E45}" type="presParOf" srcId="{A174C664-2FE2-4AE8-AA8C-FCFF4FAAC7F6}" destId="{0D6EC4A1-339D-44E6-922C-439DC1885AD3}" srcOrd="4" destOrd="0" presId="urn:microsoft.com/office/officeart/2005/8/layout/list1"/>
    <dgm:cxn modelId="{DACF7242-6B1A-40D3-A684-D36F1A326281}" type="presParOf" srcId="{0D6EC4A1-339D-44E6-922C-439DC1885AD3}" destId="{0093EF5D-7B73-4A9F-80ED-7C336C04B97F}" srcOrd="0" destOrd="0" presId="urn:microsoft.com/office/officeart/2005/8/layout/list1"/>
    <dgm:cxn modelId="{732F7D24-79A1-4C91-B34F-3BFD89DEF45D}" type="presParOf" srcId="{0D6EC4A1-339D-44E6-922C-439DC1885AD3}" destId="{B79F1D1B-2E4A-4B83-850D-0C5776733560}" srcOrd="1" destOrd="0" presId="urn:microsoft.com/office/officeart/2005/8/layout/list1"/>
    <dgm:cxn modelId="{16E92134-DE9A-4FDA-96CA-B3B83B3E91ED}" type="presParOf" srcId="{A174C664-2FE2-4AE8-AA8C-FCFF4FAAC7F6}" destId="{3BC40F24-A402-42D4-8D02-1CAEE3B6C3C0}" srcOrd="5" destOrd="0" presId="urn:microsoft.com/office/officeart/2005/8/layout/list1"/>
    <dgm:cxn modelId="{1DEEC38A-5257-48F6-8C4B-0C094490B5BC}" type="presParOf" srcId="{A174C664-2FE2-4AE8-AA8C-FCFF4FAAC7F6}" destId="{F107673D-FAC4-4B36-9D5B-E5D45EC18161}" srcOrd="6" destOrd="0" presId="urn:microsoft.com/office/officeart/2005/8/layout/list1"/>
    <dgm:cxn modelId="{155E6C6C-DAF6-4DF5-8E16-BDCC34153C83}" type="presParOf" srcId="{A174C664-2FE2-4AE8-AA8C-FCFF4FAAC7F6}" destId="{1045E548-D276-4716-A9AC-9CB01FAAEE43}" srcOrd="7" destOrd="0" presId="urn:microsoft.com/office/officeart/2005/8/layout/list1"/>
    <dgm:cxn modelId="{477FF524-F2BE-4622-B686-73DE8225CD94}" type="presParOf" srcId="{A174C664-2FE2-4AE8-AA8C-FCFF4FAAC7F6}" destId="{3A8713A5-210A-4B82-8CB0-F3BA73766AEE}" srcOrd="8" destOrd="0" presId="urn:microsoft.com/office/officeart/2005/8/layout/list1"/>
    <dgm:cxn modelId="{2585A644-A1AE-4E12-BE56-9EC9EF3CCE19}" type="presParOf" srcId="{3A8713A5-210A-4B82-8CB0-F3BA73766AEE}" destId="{B0C770A3-E364-4CED-9C79-6A1BDC9A5F33}" srcOrd="0" destOrd="0" presId="urn:microsoft.com/office/officeart/2005/8/layout/list1"/>
    <dgm:cxn modelId="{12CF33CC-DEAB-46E4-9AFA-5F30E823698C}" type="presParOf" srcId="{3A8713A5-210A-4B82-8CB0-F3BA73766AEE}" destId="{09F47C0D-AA1D-4134-A9C6-6E586DDF83BF}" srcOrd="1" destOrd="0" presId="urn:microsoft.com/office/officeart/2005/8/layout/list1"/>
    <dgm:cxn modelId="{EDBDBD24-AAF3-47B9-B6C1-1EB8E565109B}" type="presParOf" srcId="{A174C664-2FE2-4AE8-AA8C-FCFF4FAAC7F6}" destId="{8CB59E06-4A7C-499F-A93B-50C7AACC3483}" srcOrd="9" destOrd="0" presId="urn:microsoft.com/office/officeart/2005/8/layout/list1"/>
    <dgm:cxn modelId="{CCD48AFF-E6BB-4620-AAC3-2D93EE9E4BA7}" type="presParOf" srcId="{A174C664-2FE2-4AE8-AA8C-FCFF4FAAC7F6}" destId="{B10ADFBD-17FB-48A8-85E8-10BA12CB7106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0F065C5-CB50-425A-B39B-41BE13C967ED}" type="doc">
      <dgm:prSet loTypeId="urn:microsoft.com/office/officeart/2005/8/layout/vList3#1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ru-RU"/>
        </a:p>
      </dgm:t>
    </dgm:pt>
    <dgm:pt modelId="{BF0E395E-7EA5-493C-9108-D220E6C2B5F7}" type="pres">
      <dgm:prSet presAssocID="{E0F065C5-CB50-425A-B39B-41BE13C967E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EB66353-5D7E-4C37-8CEA-A018C0B8A8AC}" type="presOf" srcId="{E0F065C5-CB50-425A-B39B-41BE13C967ED}" destId="{BF0E395E-7EA5-493C-9108-D220E6C2B5F7}" srcOrd="0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01.01.2020г.</a:t>
          </a:r>
        </a:p>
        <a:p>
          <a:r>
            <a:rPr lang="ru-RU" sz="1200" dirty="0" smtClean="0"/>
            <a:t>13,0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/>
      <dgm:spPr/>
      <dgm:t>
        <a:bodyPr/>
        <a:lstStyle/>
        <a:p>
          <a:r>
            <a:rPr lang="ru-RU" dirty="0" smtClean="0"/>
            <a:t>Долг по бюджетным кредитам:</a:t>
          </a:r>
        </a:p>
        <a:p>
          <a:r>
            <a:rPr lang="ru-RU" dirty="0" smtClean="0"/>
            <a:t>13,0</a:t>
          </a:r>
          <a:endParaRPr lang="ru-RU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/>
      <dgm:spPr/>
      <dgm:t>
        <a:bodyPr/>
        <a:lstStyle/>
        <a:p>
          <a:r>
            <a:rPr lang="ru-RU" dirty="0" smtClean="0"/>
            <a:t>Долг по кредитам кредитных организаций:</a:t>
          </a:r>
        </a:p>
        <a:p>
          <a:r>
            <a:rPr lang="ru-RU" dirty="0" smtClean="0"/>
            <a:t>0,0</a:t>
          </a:r>
          <a:endParaRPr lang="ru-RU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56528AC-36C8-4AF7-A902-6AC7B7989D0E}" type="presOf" srcId="{8CCFABD8-6394-4A51-ABF5-59A7F45C1391}" destId="{4A6C4A14-392A-4F36-B41B-819B0DB4EB78}" srcOrd="0" destOrd="0" presId="urn:microsoft.com/office/officeart/2005/8/layout/hierarchy1"/>
    <dgm:cxn modelId="{20F48485-445E-4B32-87DF-EABEA218526E}" type="presOf" srcId="{B51B600F-A9B8-487E-8F64-62E4935F9890}" destId="{9C7753FC-881D-4807-9196-A6AA45F75C92}" srcOrd="0" destOrd="0" presId="urn:microsoft.com/office/officeart/2005/8/layout/hierarchy1"/>
    <dgm:cxn modelId="{2D40610E-C94B-461E-AC29-DD60E70B44E9}" type="presOf" srcId="{D4D81FD6-6615-42F4-AA69-4223FEDE9025}" destId="{AB7CBD09-0D67-4C22-83F5-ADF67AD72C14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56E9AA75-B133-42B5-9CD2-D02E516D2E6F}" type="presOf" srcId="{604725C7-6DC8-4339-980E-09CDCF87D75C}" destId="{4B0FB33F-377F-474F-9F27-D7626347C3A9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2EE174C9-2194-4055-9593-A4122B09BC73}" type="presOf" srcId="{BAFB2B4E-080B-4CC8-8B3B-39ECCE942D22}" destId="{8A9D7CB1-B6B2-42BF-B043-ADF1C5BEE41A}" srcOrd="0" destOrd="0" presId="urn:microsoft.com/office/officeart/2005/8/layout/hierarchy1"/>
    <dgm:cxn modelId="{2296A5F9-D3E2-4643-9834-357C2F3E065F}" type="presOf" srcId="{3E37891B-7E34-473F-B5EE-669928D9B5A6}" destId="{BF3F7BB0-58D3-4009-B70C-3C4739A5EA26}" srcOrd="0" destOrd="0" presId="urn:microsoft.com/office/officeart/2005/8/layout/hierarchy1"/>
    <dgm:cxn modelId="{00AC6D09-3D17-44FA-B594-A8D3B4B6BBEB}" type="presParOf" srcId="{8A9D7CB1-B6B2-42BF-B043-ADF1C5BEE41A}" destId="{4DC3E8D1-C231-4A4D-917C-38B43682E58B}" srcOrd="0" destOrd="0" presId="urn:microsoft.com/office/officeart/2005/8/layout/hierarchy1"/>
    <dgm:cxn modelId="{762653A8-D471-45FA-B1DF-F6ED91AE5DA5}" type="presParOf" srcId="{4DC3E8D1-C231-4A4D-917C-38B43682E58B}" destId="{296F9EAE-A02C-4A9A-930F-1CACA7AD5C6D}" srcOrd="0" destOrd="0" presId="urn:microsoft.com/office/officeart/2005/8/layout/hierarchy1"/>
    <dgm:cxn modelId="{A23A3B43-59C2-4E91-A141-35867276199C}" type="presParOf" srcId="{296F9EAE-A02C-4A9A-930F-1CACA7AD5C6D}" destId="{65F8D749-9F3F-4F42-8516-FD61BA029C40}" srcOrd="0" destOrd="0" presId="urn:microsoft.com/office/officeart/2005/8/layout/hierarchy1"/>
    <dgm:cxn modelId="{375E5369-4BC8-4732-BDA8-7CF10FB686F9}" type="presParOf" srcId="{296F9EAE-A02C-4A9A-930F-1CACA7AD5C6D}" destId="{9C7753FC-881D-4807-9196-A6AA45F75C92}" srcOrd="1" destOrd="0" presId="urn:microsoft.com/office/officeart/2005/8/layout/hierarchy1"/>
    <dgm:cxn modelId="{FC3FD223-E9F2-433D-9BB9-68D3DFB1D02A}" type="presParOf" srcId="{4DC3E8D1-C231-4A4D-917C-38B43682E58B}" destId="{1E3CA534-0259-4EC2-A248-3989B9EE3587}" srcOrd="1" destOrd="0" presId="urn:microsoft.com/office/officeart/2005/8/layout/hierarchy1"/>
    <dgm:cxn modelId="{B949492D-26EC-4B84-B395-520D907BF07A}" type="presParOf" srcId="{1E3CA534-0259-4EC2-A248-3989B9EE3587}" destId="{4A6C4A14-392A-4F36-B41B-819B0DB4EB78}" srcOrd="0" destOrd="0" presId="urn:microsoft.com/office/officeart/2005/8/layout/hierarchy1"/>
    <dgm:cxn modelId="{82FFBE94-F607-461B-90AD-100FAD17C7F0}" type="presParOf" srcId="{1E3CA534-0259-4EC2-A248-3989B9EE3587}" destId="{F207F0AE-1968-4E0A-9C1A-68732305D5BA}" srcOrd="1" destOrd="0" presId="urn:microsoft.com/office/officeart/2005/8/layout/hierarchy1"/>
    <dgm:cxn modelId="{28919ADC-6228-4148-B235-AEB5641F0AEF}" type="presParOf" srcId="{F207F0AE-1968-4E0A-9C1A-68732305D5BA}" destId="{1F6E1A69-1B12-49C8-BA59-8C688C4D8D92}" srcOrd="0" destOrd="0" presId="urn:microsoft.com/office/officeart/2005/8/layout/hierarchy1"/>
    <dgm:cxn modelId="{636F3610-3E35-42BF-9E1F-B8CBA2690871}" type="presParOf" srcId="{1F6E1A69-1B12-49C8-BA59-8C688C4D8D92}" destId="{81EA338B-156B-4039-ACCA-D65E54F5F9CD}" srcOrd="0" destOrd="0" presId="urn:microsoft.com/office/officeart/2005/8/layout/hierarchy1"/>
    <dgm:cxn modelId="{9123B5F0-C9ED-4B0E-ACD4-4BD2CB7A53A4}" type="presParOf" srcId="{1F6E1A69-1B12-49C8-BA59-8C688C4D8D92}" destId="{AB7CBD09-0D67-4C22-83F5-ADF67AD72C14}" srcOrd="1" destOrd="0" presId="urn:microsoft.com/office/officeart/2005/8/layout/hierarchy1"/>
    <dgm:cxn modelId="{FE09728E-D7A9-48E5-BC74-6496A6CF8945}" type="presParOf" srcId="{F207F0AE-1968-4E0A-9C1A-68732305D5BA}" destId="{97523248-4841-4BFD-8136-443ED057A844}" srcOrd="1" destOrd="0" presId="urn:microsoft.com/office/officeart/2005/8/layout/hierarchy1"/>
    <dgm:cxn modelId="{CE4B2A5F-4F8B-4443-9676-5CB659F8943B}" type="presParOf" srcId="{1E3CA534-0259-4EC2-A248-3989B9EE3587}" destId="{BF3F7BB0-58D3-4009-B70C-3C4739A5EA26}" srcOrd="2" destOrd="0" presId="urn:microsoft.com/office/officeart/2005/8/layout/hierarchy1"/>
    <dgm:cxn modelId="{0691A548-B65A-490D-AE15-6F238C79DC1C}" type="presParOf" srcId="{1E3CA534-0259-4EC2-A248-3989B9EE3587}" destId="{EDEE11D8-AC70-4573-8A98-CBAB055E1BDD}" srcOrd="3" destOrd="0" presId="urn:microsoft.com/office/officeart/2005/8/layout/hierarchy1"/>
    <dgm:cxn modelId="{03A976F4-81E4-4C06-B225-23284F55D8A4}" type="presParOf" srcId="{EDEE11D8-AC70-4573-8A98-CBAB055E1BDD}" destId="{C07D777F-624F-4A81-9256-383B023D50B7}" srcOrd="0" destOrd="0" presId="urn:microsoft.com/office/officeart/2005/8/layout/hierarchy1"/>
    <dgm:cxn modelId="{C82B7701-C57F-40EB-A0F0-1B2D9478814C}" type="presParOf" srcId="{C07D777F-624F-4A81-9256-383B023D50B7}" destId="{C02414B1-E6D4-46AF-AA94-CDAE12E1F896}" srcOrd="0" destOrd="0" presId="urn:microsoft.com/office/officeart/2005/8/layout/hierarchy1"/>
    <dgm:cxn modelId="{CCC5A59C-FB61-482B-9A85-D4BEB7E0CC23}" type="presParOf" srcId="{C07D777F-624F-4A81-9256-383B023D50B7}" destId="{4B0FB33F-377F-474F-9F27-D7626347C3A9}" srcOrd="1" destOrd="0" presId="urn:microsoft.com/office/officeart/2005/8/layout/hierarchy1"/>
    <dgm:cxn modelId="{04CE431B-7781-4B56-BDD1-6D4B523329AA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FB2B4E-080B-4CC8-8B3B-39ECCE942D22}" type="doc">
      <dgm:prSet loTypeId="urn:microsoft.com/office/officeart/2005/8/layout/hierarchy1" loCatId="hierarchy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ru-RU"/>
        </a:p>
      </dgm:t>
    </dgm:pt>
    <dgm:pt modelId="{B51B600F-A9B8-487E-8F64-62E4935F9890}">
      <dgm:prSet phldrT="[Текст]" custT="1"/>
      <dgm:spPr/>
      <dgm:t>
        <a:bodyPr/>
        <a:lstStyle/>
        <a:p>
          <a:r>
            <a:rPr lang="ru-RU" sz="1200" b="1" dirty="0" smtClean="0">
              <a:solidFill>
                <a:schemeClr val="tx1"/>
              </a:solidFill>
            </a:rPr>
            <a:t>На 01.01.2022г.</a:t>
          </a:r>
        </a:p>
        <a:p>
          <a:r>
            <a:rPr lang="ru-RU" sz="1200" dirty="0" smtClean="0"/>
            <a:t>1,7</a:t>
          </a:r>
          <a:endParaRPr lang="ru-RU" sz="1200" dirty="0"/>
        </a:p>
      </dgm:t>
    </dgm:pt>
    <dgm:pt modelId="{D21CAD98-1A82-4EBE-A8AE-9FD51AB68D65}" type="parTrans" cxnId="{D63E8147-ECEB-4E0E-A5E6-6B71DF2AE43E}">
      <dgm:prSet/>
      <dgm:spPr/>
      <dgm:t>
        <a:bodyPr/>
        <a:lstStyle/>
        <a:p>
          <a:endParaRPr lang="ru-RU"/>
        </a:p>
      </dgm:t>
    </dgm:pt>
    <dgm:pt modelId="{3418CA09-02BF-4551-92FE-E1F54A77DC8F}" type="sibTrans" cxnId="{D63E8147-ECEB-4E0E-A5E6-6B71DF2AE43E}">
      <dgm:prSet/>
      <dgm:spPr/>
      <dgm:t>
        <a:bodyPr/>
        <a:lstStyle/>
        <a:p>
          <a:endParaRPr lang="ru-RU"/>
        </a:p>
      </dgm:t>
    </dgm:pt>
    <dgm:pt modelId="{D4D81FD6-6615-42F4-AA69-4223FEDE9025}">
      <dgm:prSet phldrT="[Текст]" custT="1"/>
      <dgm:spPr/>
      <dgm:t>
        <a:bodyPr/>
        <a:lstStyle/>
        <a:p>
          <a:r>
            <a:rPr lang="ru-RU" sz="1100" dirty="0" smtClean="0"/>
            <a:t>Долг по бюджетным кредитам:</a:t>
          </a:r>
        </a:p>
        <a:p>
          <a:r>
            <a:rPr lang="ru-RU" sz="1100" dirty="0" smtClean="0"/>
            <a:t>0,0</a:t>
          </a:r>
          <a:endParaRPr lang="ru-RU" sz="1100" dirty="0"/>
        </a:p>
      </dgm:t>
    </dgm:pt>
    <dgm:pt modelId="{8CCFABD8-6394-4A51-ABF5-59A7F45C1391}" type="parTrans" cxnId="{2026FA0D-1C71-42E3-802D-1B435B639C0E}">
      <dgm:prSet/>
      <dgm:spPr/>
      <dgm:t>
        <a:bodyPr/>
        <a:lstStyle/>
        <a:p>
          <a:endParaRPr lang="ru-RU"/>
        </a:p>
      </dgm:t>
    </dgm:pt>
    <dgm:pt modelId="{00E5D1A5-86AB-4838-8026-234EEE6DCFEF}" type="sibTrans" cxnId="{2026FA0D-1C71-42E3-802D-1B435B639C0E}">
      <dgm:prSet/>
      <dgm:spPr/>
      <dgm:t>
        <a:bodyPr/>
        <a:lstStyle/>
        <a:p>
          <a:endParaRPr lang="ru-RU"/>
        </a:p>
      </dgm:t>
    </dgm:pt>
    <dgm:pt modelId="{604725C7-6DC8-4339-980E-09CDCF87D75C}">
      <dgm:prSet phldrT="[Текст]" custT="1"/>
      <dgm:spPr/>
      <dgm:t>
        <a:bodyPr/>
        <a:lstStyle/>
        <a:p>
          <a:r>
            <a:rPr lang="ru-RU" sz="1100" dirty="0" smtClean="0"/>
            <a:t>Долг по кредитам кредитных организаций:</a:t>
          </a:r>
        </a:p>
        <a:p>
          <a:r>
            <a:rPr lang="ru-RU" sz="1100" dirty="0" smtClean="0"/>
            <a:t>1,7</a:t>
          </a:r>
          <a:endParaRPr lang="ru-RU" sz="1100" dirty="0"/>
        </a:p>
      </dgm:t>
    </dgm:pt>
    <dgm:pt modelId="{3E37891B-7E34-473F-B5EE-669928D9B5A6}" type="parTrans" cxnId="{EB503968-9EB3-4209-B03E-305632BDD68D}">
      <dgm:prSet/>
      <dgm:spPr/>
      <dgm:t>
        <a:bodyPr/>
        <a:lstStyle/>
        <a:p>
          <a:endParaRPr lang="ru-RU"/>
        </a:p>
      </dgm:t>
    </dgm:pt>
    <dgm:pt modelId="{63FB01F7-D6CB-43BC-AEEE-9A6C25D943C2}" type="sibTrans" cxnId="{EB503968-9EB3-4209-B03E-305632BDD68D}">
      <dgm:prSet/>
      <dgm:spPr/>
      <dgm:t>
        <a:bodyPr/>
        <a:lstStyle/>
        <a:p>
          <a:endParaRPr lang="ru-RU"/>
        </a:p>
      </dgm:t>
    </dgm:pt>
    <dgm:pt modelId="{8A9D7CB1-B6B2-42BF-B043-ADF1C5BEE41A}" type="pres">
      <dgm:prSet presAssocID="{BAFB2B4E-080B-4CC8-8B3B-39ECCE942D2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DC3E8D1-C231-4A4D-917C-38B43682E58B}" type="pres">
      <dgm:prSet presAssocID="{B51B600F-A9B8-487E-8F64-62E4935F9890}" presName="hierRoot1" presStyleCnt="0"/>
      <dgm:spPr/>
    </dgm:pt>
    <dgm:pt modelId="{296F9EAE-A02C-4A9A-930F-1CACA7AD5C6D}" type="pres">
      <dgm:prSet presAssocID="{B51B600F-A9B8-487E-8F64-62E4935F9890}" presName="composite" presStyleCnt="0"/>
      <dgm:spPr/>
    </dgm:pt>
    <dgm:pt modelId="{65F8D749-9F3F-4F42-8516-FD61BA029C40}" type="pres">
      <dgm:prSet presAssocID="{B51B600F-A9B8-487E-8F64-62E4935F9890}" presName="background" presStyleLbl="node0" presStyleIdx="0" presStyleCnt="1"/>
      <dgm:spPr/>
    </dgm:pt>
    <dgm:pt modelId="{9C7753FC-881D-4807-9196-A6AA45F75C92}" type="pres">
      <dgm:prSet presAssocID="{B51B600F-A9B8-487E-8F64-62E4935F9890}" presName="text" presStyleLbl="fgAcc0" presStyleIdx="0" presStyleCnt="1" custLinFactNeighborX="695" custLinFactNeighborY="-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3CA534-0259-4EC2-A248-3989B9EE3587}" type="pres">
      <dgm:prSet presAssocID="{B51B600F-A9B8-487E-8F64-62E4935F9890}" presName="hierChild2" presStyleCnt="0"/>
      <dgm:spPr/>
    </dgm:pt>
    <dgm:pt modelId="{4A6C4A14-392A-4F36-B41B-819B0DB4EB78}" type="pres">
      <dgm:prSet presAssocID="{8CCFABD8-6394-4A51-ABF5-59A7F45C1391}" presName="Name10" presStyleLbl="parChTrans1D2" presStyleIdx="0" presStyleCnt="2"/>
      <dgm:spPr/>
      <dgm:t>
        <a:bodyPr/>
        <a:lstStyle/>
        <a:p>
          <a:endParaRPr lang="ru-RU"/>
        </a:p>
      </dgm:t>
    </dgm:pt>
    <dgm:pt modelId="{F207F0AE-1968-4E0A-9C1A-68732305D5BA}" type="pres">
      <dgm:prSet presAssocID="{D4D81FD6-6615-42F4-AA69-4223FEDE9025}" presName="hierRoot2" presStyleCnt="0"/>
      <dgm:spPr/>
    </dgm:pt>
    <dgm:pt modelId="{1F6E1A69-1B12-49C8-BA59-8C688C4D8D92}" type="pres">
      <dgm:prSet presAssocID="{D4D81FD6-6615-42F4-AA69-4223FEDE9025}" presName="composite2" presStyleCnt="0"/>
      <dgm:spPr/>
    </dgm:pt>
    <dgm:pt modelId="{81EA338B-156B-4039-ACCA-D65E54F5F9CD}" type="pres">
      <dgm:prSet presAssocID="{D4D81FD6-6615-42F4-AA69-4223FEDE9025}" presName="background2" presStyleLbl="node2" presStyleIdx="0" presStyleCnt="2"/>
      <dgm:spPr/>
    </dgm:pt>
    <dgm:pt modelId="{AB7CBD09-0D67-4C22-83F5-ADF67AD72C14}" type="pres">
      <dgm:prSet presAssocID="{D4D81FD6-6615-42F4-AA69-4223FEDE9025}" presName="text2" presStyleLbl="fgAcc2" presStyleIdx="0" presStyleCnt="2" custScaleX="11666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7523248-4841-4BFD-8136-443ED057A844}" type="pres">
      <dgm:prSet presAssocID="{D4D81FD6-6615-42F4-AA69-4223FEDE9025}" presName="hierChild3" presStyleCnt="0"/>
      <dgm:spPr/>
    </dgm:pt>
    <dgm:pt modelId="{BF3F7BB0-58D3-4009-B70C-3C4739A5EA26}" type="pres">
      <dgm:prSet presAssocID="{3E37891B-7E34-473F-B5EE-669928D9B5A6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EE11D8-AC70-4573-8A98-CBAB055E1BDD}" type="pres">
      <dgm:prSet presAssocID="{604725C7-6DC8-4339-980E-09CDCF87D75C}" presName="hierRoot2" presStyleCnt="0"/>
      <dgm:spPr/>
    </dgm:pt>
    <dgm:pt modelId="{C07D777F-624F-4A81-9256-383B023D50B7}" type="pres">
      <dgm:prSet presAssocID="{604725C7-6DC8-4339-980E-09CDCF87D75C}" presName="composite2" presStyleCnt="0"/>
      <dgm:spPr/>
    </dgm:pt>
    <dgm:pt modelId="{C02414B1-E6D4-46AF-AA94-CDAE12E1F896}" type="pres">
      <dgm:prSet presAssocID="{604725C7-6DC8-4339-980E-09CDCF87D75C}" presName="background2" presStyleLbl="node2" presStyleIdx="1" presStyleCnt="2"/>
      <dgm:spPr/>
    </dgm:pt>
    <dgm:pt modelId="{4B0FB33F-377F-474F-9F27-D7626347C3A9}" type="pres">
      <dgm:prSet presAssocID="{604725C7-6DC8-4339-980E-09CDCF87D75C}" presName="text2" presStyleLbl="fgAcc2" presStyleIdx="1" presStyleCnt="2" custScaleX="11117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A798616-8401-4E01-9EE1-5CFE0FE7AD32}" type="pres">
      <dgm:prSet presAssocID="{604725C7-6DC8-4339-980E-09CDCF87D75C}" presName="hierChild3" presStyleCnt="0"/>
      <dgm:spPr/>
    </dgm:pt>
  </dgm:ptLst>
  <dgm:cxnLst>
    <dgm:cxn modelId="{5A255260-0618-4AAD-BA88-8A4BB63DDDA8}" type="presOf" srcId="{3E37891B-7E34-473F-B5EE-669928D9B5A6}" destId="{BF3F7BB0-58D3-4009-B70C-3C4739A5EA26}" srcOrd="0" destOrd="0" presId="urn:microsoft.com/office/officeart/2005/8/layout/hierarchy1"/>
    <dgm:cxn modelId="{EB503968-9EB3-4209-B03E-305632BDD68D}" srcId="{B51B600F-A9B8-487E-8F64-62E4935F9890}" destId="{604725C7-6DC8-4339-980E-09CDCF87D75C}" srcOrd="1" destOrd="0" parTransId="{3E37891B-7E34-473F-B5EE-669928D9B5A6}" sibTransId="{63FB01F7-D6CB-43BC-AEEE-9A6C25D943C2}"/>
    <dgm:cxn modelId="{07293306-90BB-416B-96F4-D23DC1075380}" type="presOf" srcId="{8CCFABD8-6394-4A51-ABF5-59A7F45C1391}" destId="{4A6C4A14-392A-4F36-B41B-819B0DB4EB78}" srcOrd="0" destOrd="0" presId="urn:microsoft.com/office/officeart/2005/8/layout/hierarchy1"/>
    <dgm:cxn modelId="{F4267AD1-C95B-491E-A345-801FE61FC2DC}" type="presOf" srcId="{604725C7-6DC8-4339-980E-09CDCF87D75C}" destId="{4B0FB33F-377F-474F-9F27-D7626347C3A9}" srcOrd="0" destOrd="0" presId="urn:microsoft.com/office/officeart/2005/8/layout/hierarchy1"/>
    <dgm:cxn modelId="{D63E8147-ECEB-4E0E-A5E6-6B71DF2AE43E}" srcId="{BAFB2B4E-080B-4CC8-8B3B-39ECCE942D22}" destId="{B51B600F-A9B8-487E-8F64-62E4935F9890}" srcOrd="0" destOrd="0" parTransId="{D21CAD98-1A82-4EBE-A8AE-9FD51AB68D65}" sibTransId="{3418CA09-02BF-4551-92FE-E1F54A77DC8F}"/>
    <dgm:cxn modelId="{F724C87A-7BB3-457F-AC45-1452F42B05F8}" type="presOf" srcId="{BAFB2B4E-080B-4CC8-8B3B-39ECCE942D22}" destId="{8A9D7CB1-B6B2-42BF-B043-ADF1C5BEE41A}" srcOrd="0" destOrd="0" presId="urn:microsoft.com/office/officeart/2005/8/layout/hierarchy1"/>
    <dgm:cxn modelId="{6571D516-CBC3-458F-AAD8-2F93C68653AF}" type="presOf" srcId="{D4D81FD6-6615-42F4-AA69-4223FEDE9025}" destId="{AB7CBD09-0D67-4C22-83F5-ADF67AD72C14}" srcOrd="0" destOrd="0" presId="urn:microsoft.com/office/officeart/2005/8/layout/hierarchy1"/>
    <dgm:cxn modelId="{BC0DC5B9-0DE6-49D8-8501-6E78E80AC2D2}" type="presOf" srcId="{B51B600F-A9B8-487E-8F64-62E4935F9890}" destId="{9C7753FC-881D-4807-9196-A6AA45F75C92}" srcOrd="0" destOrd="0" presId="urn:microsoft.com/office/officeart/2005/8/layout/hierarchy1"/>
    <dgm:cxn modelId="{2026FA0D-1C71-42E3-802D-1B435B639C0E}" srcId="{B51B600F-A9B8-487E-8F64-62E4935F9890}" destId="{D4D81FD6-6615-42F4-AA69-4223FEDE9025}" srcOrd="0" destOrd="0" parTransId="{8CCFABD8-6394-4A51-ABF5-59A7F45C1391}" sibTransId="{00E5D1A5-86AB-4838-8026-234EEE6DCFEF}"/>
    <dgm:cxn modelId="{88ED1150-408C-4816-A83F-D755D5A7E302}" type="presParOf" srcId="{8A9D7CB1-B6B2-42BF-B043-ADF1C5BEE41A}" destId="{4DC3E8D1-C231-4A4D-917C-38B43682E58B}" srcOrd="0" destOrd="0" presId="urn:microsoft.com/office/officeart/2005/8/layout/hierarchy1"/>
    <dgm:cxn modelId="{165E40CE-2275-437A-846D-F82424014F2E}" type="presParOf" srcId="{4DC3E8D1-C231-4A4D-917C-38B43682E58B}" destId="{296F9EAE-A02C-4A9A-930F-1CACA7AD5C6D}" srcOrd="0" destOrd="0" presId="urn:microsoft.com/office/officeart/2005/8/layout/hierarchy1"/>
    <dgm:cxn modelId="{CC86BB23-9F2E-449B-BBD6-501AF201F62D}" type="presParOf" srcId="{296F9EAE-A02C-4A9A-930F-1CACA7AD5C6D}" destId="{65F8D749-9F3F-4F42-8516-FD61BA029C40}" srcOrd="0" destOrd="0" presId="urn:microsoft.com/office/officeart/2005/8/layout/hierarchy1"/>
    <dgm:cxn modelId="{F4A2461E-371A-4BC5-9AF2-F83D824D7E4C}" type="presParOf" srcId="{296F9EAE-A02C-4A9A-930F-1CACA7AD5C6D}" destId="{9C7753FC-881D-4807-9196-A6AA45F75C92}" srcOrd="1" destOrd="0" presId="urn:microsoft.com/office/officeart/2005/8/layout/hierarchy1"/>
    <dgm:cxn modelId="{C5D31075-8465-4AA0-AC97-9C1720B60B33}" type="presParOf" srcId="{4DC3E8D1-C231-4A4D-917C-38B43682E58B}" destId="{1E3CA534-0259-4EC2-A248-3989B9EE3587}" srcOrd="1" destOrd="0" presId="urn:microsoft.com/office/officeart/2005/8/layout/hierarchy1"/>
    <dgm:cxn modelId="{214FD5DF-0117-4450-8A54-0D4EE82290EA}" type="presParOf" srcId="{1E3CA534-0259-4EC2-A248-3989B9EE3587}" destId="{4A6C4A14-392A-4F36-B41B-819B0DB4EB78}" srcOrd="0" destOrd="0" presId="urn:microsoft.com/office/officeart/2005/8/layout/hierarchy1"/>
    <dgm:cxn modelId="{25F67CBB-96A9-4DB7-BB99-0DCA1CB3DE10}" type="presParOf" srcId="{1E3CA534-0259-4EC2-A248-3989B9EE3587}" destId="{F207F0AE-1968-4E0A-9C1A-68732305D5BA}" srcOrd="1" destOrd="0" presId="urn:microsoft.com/office/officeart/2005/8/layout/hierarchy1"/>
    <dgm:cxn modelId="{FCFC17B6-6CB7-444C-9B31-B991E8558B69}" type="presParOf" srcId="{F207F0AE-1968-4E0A-9C1A-68732305D5BA}" destId="{1F6E1A69-1B12-49C8-BA59-8C688C4D8D92}" srcOrd="0" destOrd="0" presId="urn:microsoft.com/office/officeart/2005/8/layout/hierarchy1"/>
    <dgm:cxn modelId="{DD136F38-4C4E-462C-87FA-2A4BA2EEF955}" type="presParOf" srcId="{1F6E1A69-1B12-49C8-BA59-8C688C4D8D92}" destId="{81EA338B-156B-4039-ACCA-D65E54F5F9CD}" srcOrd="0" destOrd="0" presId="urn:microsoft.com/office/officeart/2005/8/layout/hierarchy1"/>
    <dgm:cxn modelId="{55FA6354-DCB9-400B-A13B-9D71CCD97362}" type="presParOf" srcId="{1F6E1A69-1B12-49C8-BA59-8C688C4D8D92}" destId="{AB7CBD09-0D67-4C22-83F5-ADF67AD72C14}" srcOrd="1" destOrd="0" presId="urn:microsoft.com/office/officeart/2005/8/layout/hierarchy1"/>
    <dgm:cxn modelId="{ACB19CFE-6A31-4F56-A29C-6C561DC2D299}" type="presParOf" srcId="{F207F0AE-1968-4E0A-9C1A-68732305D5BA}" destId="{97523248-4841-4BFD-8136-443ED057A844}" srcOrd="1" destOrd="0" presId="urn:microsoft.com/office/officeart/2005/8/layout/hierarchy1"/>
    <dgm:cxn modelId="{7F445FBB-2516-4B35-B2F5-A4146C02E6BC}" type="presParOf" srcId="{1E3CA534-0259-4EC2-A248-3989B9EE3587}" destId="{BF3F7BB0-58D3-4009-B70C-3C4739A5EA26}" srcOrd="2" destOrd="0" presId="urn:microsoft.com/office/officeart/2005/8/layout/hierarchy1"/>
    <dgm:cxn modelId="{6A3A8F01-9DA6-4ACE-8302-3FA34213B761}" type="presParOf" srcId="{1E3CA534-0259-4EC2-A248-3989B9EE3587}" destId="{EDEE11D8-AC70-4573-8A98-CBAB055E1BDD}" srcOrd="3" destOrd="0" presId="urn:microsoft.com/office/officeart/2005/8/layout/hierarchy1"/>
    <dgm:cxn modelId="{BE5E2816-11DE-4BF9-9432-83AAD2495698}" type="presParOf" srcId="{EDEE11D8-AC70-4573-8A98-CBAB055E1BDD}" destId="{C07D777F-624F-4A81-9256-383B023D50B7}" srcOrd="0" destOrd="0" presId="urn:microsoft.com/office/officeart/2005/8/layout/hierarchy1"/>
    <dgm:cxn modelId="{0C1F11F5-9FD7-4436-B256-9A71FDCBA3C2}" type="presParOf" srcId="{C07D777F-624F-4A81-9256-383B023D50B7}" destId="{C02414B1-E6D4-46AF-AA94-CDAE12E1F896}" srcOrd="0" destOrd="0" presId="urn:microsoft.com/office/officeart/2005/8/layout/hierarchy1"/>
    <dgm:cxn modelId="{CEBEB04F-08F1-4A5B-B92F-D0BA82C546E5}" type="presParOf" srcId="{C07D777F-624F-4A81-9256-383B023D50B7}" destId="{4B0FB33F-377F-474F-9F27-D7626347C3A9}" srcOrd="1" destOrd="0" presId="urn:microsoft.com/office/officeart/2005/8/layout/hierarchy1"/>
    <dgm:cxn modelId="{F44103CA-8148-4DB2-AF69-386799545116}" type="presParOf" srcId="{EDEE11D8-AC70-4573-8A98-CBAB055E1BDD}" destId="{4A798616-8401-4E01-9EE1-5CFE0FE7AD3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image" Target="../media/image4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png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image" Target="../media/image87.png"/><Relationship Id="rId4" Type="http://schemas.openxmlformats.org/officeDocument/2006/relationships/image" Target="../media/image90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A39DF7B-A86A-4774-9074-58FE3C287A8A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C90BB3A-DFC7-4D35-9921-2A403377AD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4A10F2-3ADF-444A-BE9A-30896E7302EF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748213"/>
            <a:ext cx="5389563" cy="38846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1C9203A-76E5-44BC-B73F-453F7F0AAE6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FBB73A-7C90-4EDC-8D30-7EEC616B6F52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D6E567-063E-4EF7-8818-6CF2DA5738B2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2CA44-2F59-4F86-B1BA-863C45B2B61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C6500-A641-4877-8511-93BD7265F3C5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F137C-8A7B-4FC4-BE53-735781F58E8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3A3895-73A3-4582-8B11-BC553283BBA4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E6FB9-745B-48A9-8F6C-7CE4A8BBBA4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6C17BE-83BE-4460-9718-0A5B43C3156C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68A9C-831E-4B3F-93BF-7C558B19A2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0460-A756-47BE-96B2-86D861BFEB46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74549-6B21-44E6-A5B8-5DAAD77032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E856D-529B-4515-9B1E-D242064B3614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A94B18-38AE-4DAB-8583-E06B5E8170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B575-0314-470C-AE21-4C045E0A663D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907E7-E718-44E5-8922-01C4B832E95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C7DA6-B93D-457E-A7D6-194D25CF5FBD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8A72-48E1-48BC-99B6-C12C64884D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7A708-BAD4-41C5-A60E-1FB4674276A1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8136A9-5D85-40B0-B14C-3474F23C1E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A88E45-8815-4DF7-98B5-B7D6EC6B1828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0774DB-9C25-42B2-9907-694B261011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1ADE-989C-4118-A355-AA714810F451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40516-6E03-40F7-9A8F-8671255B5E5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8" name="Текст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DA5E6-178B-461A-80B5-6EEA2A11303D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75800-04DD-4AF0-9802-FB327F14F2B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2324100" y="365125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1562100" y="1825625"/>
            <a:ext cx="9791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9D99A1E-9DC4-4E35-AE6D-C081CBD98A9C}" type="datetime1">
              <a:rPr lang="ru-RU"/>
              <a:pPr>
                <a:defRPr/>
              </a:pPr>
              <a:t>02.03.2020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EBED4B-4536-4667-B1DD-9246E49378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ransition spd="med">
    <p:fade/>
  </p:transition>
  <p:timing>
    <p:tnLst>
      <p:par>
        <p:cTn id="1" dur="indefinite" restart="never" nodeType="tmRoot"/>
      </p:par>
    </p:tnLst>
  </p:timing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rgbClr val="2E75B6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rgbClr val="2E75B6"/>
          </a:solidFill>
          <a:latin typeface="Cambria" pitchFamily="18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0"/>
        </a:spcAft>
        <a:buClr>
          <a:srgbClr val="A5A5A5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hyperlink" Target="http://adm-tns.ru/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3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oleObject" Target="../embeddings/oleObject1.bin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4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image" Target="../media/image26.jpeg"/><Relationship Id="rId5" Type="http://schemas.openxmlformats.org/officeDocument/2006/relationships/diagramColors" Target="../diagrams/colors4.xml"/><Relationship Id="rId10" Type="http://schemas.openxmlformats.org/officeDocument/2006/relationships/hyperlink" Target="http://www.wikiwand.com/ru/%D0%A2%D1%83%D1%80%D0%B0%D0%BD%D1%81%D0%BA%D0%B8%D0%B9_%D1%81%D0%B5%D0%BB%D1%8C%D1%81%D0%BE%D0%B2%D0%B5%D1%82" TargetMode="External"/><Relationship Id="rId4" Type="http://schemas.openxmlformats.org/officeDocument/2006/relationships/diagramQuickStyle" Target="../diagrams/quickStyle4.xml"/><Relationship Id="rId9" Type="http://schemas.openxmlformats.org/officeDocument/2006/relationships/hyperlink" Target="http://www.wikiwand.com/ru/%D0%9F%D1%80%D0%BE%D0%BD%D0%BE%D0%B2%D1%81%D0%BA%D0%B8%D0%B9_%D1%81%D0%B5%D0%BB%D1%8C%D1%81%D0%BE%D0%B2%D0%B5%D1%82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33.png"/><Relationship Id="rId3" Type="http://schemas.openxmlformats.org/officeDocument/2006/relationships/diagramLayout" Target="../diagrams/layout5.xml"/><Relationship Id="rId7" Type="http://schemas.openxmlformats.org/officeDocument/2006/relationships/hyperlink" Target="http://adm-tns.ru/" TargetMode="External"/><Relationship Id="rId12" Type="http://schemas.openxmlformats.org/officeDocument/2006/relationships/image" Target="../media/image32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31.jpeg"/><Relationship Id="rId5" Type="http://schemas.openxmlformats.org/officeDocument/2006/relationships/diagramColors" Target="../diagrams/colors5.xml"/><Relationship Id="rId10" Type="http://schemas.openxmlformats.org/officeDocument/2006/relationships/image" Target="../media/image30.jpe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navashino.omsu-nnov.ru/?id=1163" TargetMode="External"/><Relationship Id="rId2" Type="http://schemas.openxmlformats.org/officeDocument/2006/relationships/hyperlink" Target="https://fin-tonsh.ru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1.jpeg"/><Relationship Id="rId4" Type="http://schemas.openxmlformats.org/officeDocument/2006/relationships/image" Target="../media/image2.png"/><Relationship Id="rId9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jpeg"/><Relationship Id="rId3" Type="http://schemas.openxmlformats.org/officeDocument/2006/relationships/oleObject" Target="../embeddings/oleObject5.bin"/><Relationship Id="rId7" Type="http://schemas.openxmlformats.org/officeDocument/2006/relationships/image" Target="../media/image5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53.jpeg"/><Relationship Id="rId5" Type="http://schemas.openxmlformats.org/officeDocument/2006/relationships/image" Target="../media/image2.png"/><Relationship Id="rId10" Type="http://schemas.openxmlformats.org/officeDocument/2006/relationships/image" Target="../media/image57.png"/><Relationship Id="rId4" Type="http://schemas.openxmlformats.org/officeDocument/2006/relationships/hyperlink" Target="http://adm-tns.ru/" TargetMode="External"/><Relationship Id="rId9" Type="http://schemas.openxmlformats.org/officeDocument/2006/relationships/image" Target="../media/image5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9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6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4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7.xml"/><Relationship Id="rId7" Type="http://schemas.openxmlformats.org/officeDocument/2006/relationships/hyperlink" Target="http://adm-tns.ru/" TargetMode="Externa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2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jpeg"/><Relationship Id="rId3" Type="http://schemas.openxmlformats.org/officeDocument/2006/relationships/image" Target="../media/image2.png"/><Relationship Id="rId7" Type="http://schemas.openxmlformats.org/officeDocument/2006/relationships/image" Target="../media/image7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jpeg"/><Relationship Id="rId3" Type="http://schemas.openxmlformats.org/officeDocument/2006/relationships/image" Target="../media/image2.png"/><Relationship Id="rId7" Type="http://schemas.openxmlformats.org/officeDocument/2006/relationships/image" Target="../media/image8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jpeg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6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hyperlink" Target="http://adm-tns.ru/" TargetMode="Externa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image" Target="../media/image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18" Type="http://schemas.openxmlformats.org/officeDocument/2006/relationships/diagramLayout" Target="../diagrams/layout11.xml"/><Relationship Id="rId3" Type="http://schemas.openxmlformats.org/officeDocument/2006/relationships/diagramLayout" Target="../diagrams/layout8.xml"/><Relationship Id="rId21" Type="http://schemas.microsoft.com/office/2007/relationships/diagramDrawing" Target="../diagrams/drawing11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diagramData" Target="../diagrams/data11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20" Type="http://schemas.openxmlformats.org/officeDocument/2006/relationships/diagramColors" Target="../diagrams/colors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23" Type="http://schemas.openxmlformats.org/officeDocument/2006/relationships/image" Target="../media/image2.png"/><Relationship Id="rId10" Type="http://schemas.openxmlformats.org/officeDocument/2006/relationships/diagramColors" Target="../diagrams/colors9.xml"/><Relationship Id="rId19" Type="http://schemas.openxmlformats.org/officeDocument/2006/relationships/diagramQuickStyle" Target="../diagrams/quickStyle11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Relationship Id="rId22" Type="http://schemas.openxmlformats.org/officeDocument/2006/relationships/hyperlink" Target="http://adm-tns.ru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5.pn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97.jpeg"/><Relationship Id="rId5" Type="http://schemas.openxmlformats.org/officeDocument/2006/relationships/image" Target="../media/image2.png"/><Relationship Id="rId4" Type="http://schemas.openxmlformats.org/officeDocument/2006/relationships/hyperlink" Target="http://adm-tns.ru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8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dm-tns.ru/" TargetMode="External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nnov.er.ru/" TargetMode="External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10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adm-tns.ru/" TargetMode="Externa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hyperlink" Target="http://adm-tns.ru/" TargetMode="External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2.png"/><Relationship Id="rId7" Type="http://schemas.openxmlformats.org/officeDocument/2006/relationships/image" Target="../media/image21.jpe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adm-tns.r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5414963"/>
            <a:ext cx="9499600" cy="1258887"/>
          </a:xfrm>
        </p:spPr>
        <p:txBody>
          <a:bodyPr/>
          <a:lstStyle/>
          <a:p>
            <a:pPr hangingPunct="0"/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проекту решения Земского собрания Тоншаевского муниципального района  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 районном бюджете на 2020 год и на плановый период 2021 и 2022 годов</a:t>
            </a:r>
            <a:r>
              <a:rPr lang="en-US" sz="20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ru-RU" sz="2000" b="1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0625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73948" y="225842"/>
            <a:ext cx="9618052" cy="951692"/>
          </a:xfrm>
          <a:prstGeom prst="rect">
            <a:avLst/>
          </a:prstGeom>
          <a:noFill/>
        </p:spPr>
        <p:txBody>
          <a:bodyPr lIns="89047" tIns="44524" rIns="89047" bIns="44524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11430"/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района</a:t>
            </a:r>
            <a:endParaRPr lang="ru-RU" sz="2800" b="1" dirty="0">
              <a:ln w="11430"/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73338" y="1571625"/>
            <a:ext cx="8977312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752600" y="1270000"/>
          <a:ext cx="10172700" cy="358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Объект 5"/>
          <p:cNvGraphicFramePr>
            <a:graphicFrameLocks/>
          </p:cNvGraphicFramePr>
          <p:nvPr/>
        </p:nvGraphicFramePr>
        <p:xfrm>
          <a:off x="1752600" y="4537075"/>
          <a:ext cx="10172700" cy="1698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6627" name="Picture 7" descr="logo">
            <a:hlinkClick r:id="rId12"/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19125" y="161925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1"/>
          <p:cNvSpPr>
            <a:spLocks noChangeArrowheads="1"/>
          </p:cNvSpPr>
          <p:nvPr/>
        </p:nvSpPr>
        <p:spPr bwMode="auto">
          <a:xfrm>
            <a:off x="2855913" y="161925"/>
            <a:ext cx="8501062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происходит составление проекта бюджета Тоншаевского муниципального района</a:t>
            </a: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3001963" y="288925"/>
            <a:ext cx="8456612" cy="114300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Бюджетный процесс 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ежегодное формирование и исполнение бюджета</a:t>
            </a:r>
          </a:p>
        </p:txBody>
      </p:sp>
      <p:pic>
        <p:nvPicPr>
          <p:cNvPr id="2765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404938" y="1709738"/>
            <a:ext cx="6578600" cy="45243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Исполнение бюджета в текущем году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(органы местного самоуправления: администрация, финансовые органы)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Формирование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Утверждение отчета об исполнении бюджета предыдущего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(законодательные, представительные 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Составление проекта бюджета очередного года 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(органы местного самоуправления)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 очередного года</a:t>
            </a:r>
          </a:p>
          <a:p>
            <a:pPr marL="274320" indent="-27432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(законодательные , представительные органы местного самоуправления)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7654925" y="1709738"/>
            <a:ext cx="4364038" cy="44005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принятие Решения  Земского собрания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Тоншаевского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муниципального района о бюджете на очередной финансовый год и плановый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- получение доходов бюджета и распределение бюджетных средств в соответствии с решением о бюджете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принятие решения об исполнении бюджета за отчетный финансовый период</a:t>
            </a: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algn="ctr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        -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подготовка экономического обоснования доходов и расходов бюджета</a:t>
            </a:r>
          </a:p>
        </p:txBody>
      </p:sp>
    </p:spTree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2843213" y="80963"/>
            <a:ext cx="9029700" cy="1325562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МОДЕЛЬНЫЙ БЮДЖЕТ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новый этап межбюджетных отношений 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62075"/>
            <a:ext cx="7034213" cy="5495925"/>
          </a:xfrm>
        </p:spPr>
      </p:pic>
      <p:sp>
        <p:nvSpPr>
          <p:cNvPr id="28675" name="Прямоугольник 5"/>
          <p:cNvSpPr>
            <a:spLocks noChangeArrowheads="1"/>
          </p:cNvSpPr>
          <p:nvPr/>
        </p:nvSpPr>
        <p:spPr bwMode="auto">
          <a:xfrm>
            <a:off x="2735263" y="2085975"/>
            <a:ext cx="15636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/>
              <a:t>Внутри каждой группы расходов выделены расходы наиболее ярко характеризующие конкретную группу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300538" y="3230563"/>
            <a:ext cx="1871662" cy="1384300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50" dirty="0">
                <a:latin typeface="Arial" charset="0"/>
              </a:rPr>
              <a:t>Расчетный объем расходов по каждой группе опред. как средний объем расходов по группе обязательств, скоррек. на показатель приведения и коэффициенты удорожания</a:t>
            </a:r>
          </a:p>
        </p:txBody>
      </p:sp>
      <p:sp>
        <p:nvSpPr>
          <p:cNvPr id="28677" name="Прямоугольник 8"/>
          <p:cNvSpPr>
            <a:spLocks noChangeArrowheads="1"/>
          </p:cNvSpPr>
          <p:nvPr/>
        </p:nvSpPr>
        <p:spPr bwMode="auto">
          <a:xfrm>
            <a:off x="1622425" y="5070475"/>
            <a:ext cx="1584325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инвестиционного характера не учитываются</a:t>
            </a:r>
          </a:p>
        </p:txBody>
      </p:sp>
      <p:sp>
        <p:nvSpPr>
          <p:cNvPr id="28678" name="Прямоугольник 9"/>
          <p:cNvSpPr>
            <a:spLocks noChangeArrowheads="1"/>
          </p:cNvSpPr>
          <p:nvPr/>
        </p:nvSpPr>
        <p:spPr bwMode="auto">
          <a:xfrm>
            <a:off x="906463" y="3302000"/>
            <a:ext cx="18732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Группировка муниципальных образований по численности и типу населения</a:t>
            </a:r>
          </a:p>
        </p:txBody>
      </p:sp>
      <p:sp>
        <p:nvSpPr>
          <p:cNvPr id="28679" name="Прямоугольник 10"/>
          <p:cNvSpPr>
            <a:spLocks noChangeArrowheads="1"/>
          </p:cNvSpPr>
          <p:nvPr/>
        </p:nvSpPr>
        <p:spPr bwMode="auto">
          <a:xfrm>
            <a:off x="3854450" y="5064125"/>
            <a:ext cx="1584325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300"/>
              <a:t>Расходы на органы МСУ рассчитываются в отдельном блоке расходов</a:t>
            </a:r>
          </a:p>
        </p:txBody>
      </p:sp>
      <p:sp>
        <p:nvSpPr>
          <p:cNvPr id="12" name="Овал 11"/>
          <p:cNvSpPr/>
          <p:nvPr/>
        </p:nvSpPr>
        <p:spPr>
          <a:xfrm>
            <a:off x="2784475" y="3402013"/>
            <a:ext cx="1439863" cy="122396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400" b="1" dirty="0">
                <a:solidFill>
                  <a:schemeClr val="tx1"/>
                </a:solidFill>
              </a:rPr>
              <a:t>Основные подходы методики</a:t>
            </a: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80325" y="5200650"/>
            <a:ext cx="2700338" cy="127793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КОЭФФИЦИЕНТЫ УДОРОЖАНИЯ</a:t>
            </a:r>
          </a:p>
          <a:p>
            <a:pPr algn="just">
              <a:defRPr/>
            </a:pPr>
            <a:r>
              <a:rPr lang="ru-RU" altLang="ru-RU" sz="1100" dirty="0"/>
              <a:t>Масштаб, расселение, размещение населенных пунктов, стоимость </a:t>
            </a:r>
            <a:r>
              <a:rPr lang="ru-RU" altLang="ru-RU" sz="1100" dirty="0" err="1"/>
              <a:t>теплоэнергии</a:t>
            </a:r>
            <a:r>
              <a:rPr lang="ru-RU" altLang="ru-RU" sz="1100" dirty="0"/>
              <a:t>, стоимость жилья за 1 </a:t>
            </a:r>
            <a:r>
              <a:rPr lang="ru-RU" altLang="ru-RU" sz="1100" dirty="0" err="1"/>
              <a:t>кв.м</a:t>
            </a:r>
            <a:r>
              <a:rPr lang="ru-RU" altLang="ru-RU" sz="1100" dirty="0"/>
              <a:t>. к среднему по группе, рост оборота субъектов малого предпринимательства и т.д. </a:t>
            </a:r>
          </a:p>
        </p:txBody>
      </p:sp>
      <p:sp>
        <p:nvSpPr>
          <p:cNvPr id="16" name="TextBox 18"/>
          <p:cNvSpPr txBox="1">
            <a:spLocks noChangeArrowheads="1"/>
          </p:cNvSpPr>
          <p:nvPr/>
        </p:nvSpPr>
        <p:spPr bwMode="auto">
          <a:xfrm>
            <a:off x="7589838" y="3003550"/>
            <a:ext cx="3051175" cy="12779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1100" b="1" dirty="0"/>
              <a:t>ПОКАЗАТЕЛИ ПРИВЕДЕНИЯ</a:t>
            </a:r>
          </a:p>
          <a:p>
            <a:pPr algn="just">
              <a:defRPr/>
            </a:pPr>
            <a:r>
              <a:rPr lang="ru-RU" altLang="ru-RU" sz="1100" dirty="0"/>
              <a:t>Численность и половозрастной состав населения, количество объектов культурного наследия, протяженность дорог, площадь </a:t>
            </a:r>
            <a:r>
              <a:rPr lang="ru-RU" altLang="ru-RU" sz="1100" dirty="0" smtClean="0"/>
              <a:t>муниципального </a:t>
            </a:r>
            <a:r>
              <a:rPr lang="ru-RU" altLang="ru-RU" sz="1100" dirty="0"/>
              <a:t>жилищного фонда, протяженность улиц, проездов, набережных и т.д.</a:t>
            </a:r>
          </a:p>
        </p:txBody>
      </p:sp>
      <p:sp>
        <p:nvSpPr>
          <p:cNvPr id="17" name="TextBox 17"/>
          <p:cNvSpPr txBox="1">
            <a:spLocks noChangeArrowheads="1"/>
          </p:cNvSpPr>
          <p:nvPr/>
        </p:nvSpPr>
        <p:spPr bwMode="auto">
          <a:xfrm>
            <a:off x="6478588" y="1528763"/>
            <a:ext cx="3924300" cy="13541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ru-RU" altLang="ru-RU" sz="1100" b="1" dirty="0"/>
              <a:t>ГРУППИРОВКА РАСХОДНЫХ ОБЯЗАТЕЛЬСТВ ПО РАЗДЕЛАМ</a:t>
            </a:r>
          </a:p>
          <a:p>
            <a:pPr algn="just">
              <a:defRPr/>
            </a:pPr>
            <a:r>
              <a:rPr lang="ru-RU" altLang="ru-RU" sz="1000" dirty="0"/>
              <a:t>Общие государственные вопросы, национальная безопасность и правоохранительная деятельность, национальная экономика, жилищно-коммунальное хозяйство, охрана окружающей среды, образование, культура, кинематография, физическая культура и спорт, </a:t>
            </a:r>
            <a:r>
              <a:rPr lang="ru-RU" altLang="ru-RU" sz="1000" dirty="0" smtClean="0"/>
              <a:t>СМИ, </a:t>
            </a:r>
            <a:r>
              <a:rPr lang="ru-RU" altLang="ru-RU" sz="1000" dirty="0"/>
              <a:t>обслуживание государственного и муниципального долга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V="1">
            <a:off x="5145088" y="2019300"/>
            <a:ext cx="1281112" cy="709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78588" y="3390900"/>
            <a:ext cx="1111250" cy="1444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5873750" y="4735513"/>
            <a:ext cx="1716088" cy="860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868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>
          <a:xfrm>
            <a:off x="2833688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Группировка расходов бюджета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562100" y="1825625"/>
          <a:ext cx="9791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9699" name="Группа 4"/>
          <p:cNvGrpSpPr>
            <a:grpSpLocks/>
          </p:cNvGrpSpPr>
          <p:nvPr/>
        </p:nvGrpSpPr>
        <p:grpSpPr bwMode="auto">
          <a:xfrm>
            <a:off x="8694738" y="3806825"/>
            <a:ext cx="1885950" cy="1508125"/>
            <a:chOff x="6939514" y="1605161"/>
            <a:chExt cx="1886130" cy="1508904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6939514" y="1605161"/>
              <a:ext cx="1886130" cy="150890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7028422" y="1605161"/>
              <a:ext cx="1797222" cy="141995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6195" tIns="36195" rIns="36195" bIns="36195" spcCol="1270" anchor="ctr"/>
            <a:lstStyle/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900" dirty="0"/>
                <a:t>По видам расходов</a:t>
              </a:r>
            </a:p>
            <a:p>
              <a:pPr algn="ctr" defTabSz="844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900" dirty="0"/>
            </a:p>
          </p:txBody>
        </p:sp>
      </p:grpSp>
      <p:sp>
        <p:nvSpPr>
          <p:cNvPr id="8" name="Стрелка влево 7"/>
          <p:cNvSpPr/>
          <p:nvPr/>
        </p:nvSpPr>
        <p:spPr>
          <a:xfrm rot="20200773">
            <a:off x="7410450" y="4530725"/>
            <a:ext cx="1220788" cy="5651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pic>
        <p:nvPicPr>
          <p:cNvPr id="2970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054100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</a:rPr>
              <a:t>Сбалансированность районного  бюджета </a:t>
            </a:r>
            <a:br>
              <a:rPr lang="ru-RU" sz="2800" b="1" smtClean="0">
                <a:solidFill>
                  <a:srgbClr val="7030A0"/>
                </a:solidFill>
              </a:rPr>
            </a:br>
            <a:r>
              <a:rPr lang="ru-RU" sz="2800" b="1" smtClean="0">
                <a:solidFill>
                  <a:srgbClr val="7030A0"/>
                </a:solidFill>
              </a:rPr>
              <a:t>по доходам и расхода</a:t>
            </a:r>
            <a:r>
              <a:rPr lang="ru-RU" sz="2400" b="1" smtClean="0">
                <a:solidFill>
                  <a:srgbClr val="7030A0"/>
                </a:solidFill>
                <a:latin typeface="Arial" charset="0"/>
              </a:rPr>
              <a:t>м</a:t>
            </a:r>
            <a:br>
              <a:rPr lang="ru-RU" sz="2400" b="1" smtClean="0">
                <a:solidFill>
                  <a:srgbClr val="7030A0"/>
                </a:solidFill>
                <a:latin typeface="Arial" charset="0"/>
              </a:rPr>
            </a:br>
            <a:endParaRPr lang="ru-RU" sz="3200" b="1" smtClean="0">
              <a:solidFill>
                <a:srgbClr val="7030A0"/>
              </a:solidFill>
              <a:latin typeface="Arial" charset="0"/>
            </a:endParaRPr>
          </a:p>
        </p:txBody>
      </p:sp>
      <p:pic>
        <p:nvPicPr>
          <p:cNvPr id="30722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0723" name="Объект 6"/>
          <p:cNvGraphicFramePr>
            <a:graphicFrameLocks noGrp="1"/>
          </p:cNvGraphicFramePr>
          <p:nvPr>
            <p:ph idx="1"/>
          </p:nvPr>
        </p:nvGraphicFramePr>
        <p:xfrm>
          <a:off x="1511300" y="1774825"/>
          <a:ext cx="9893300" cy="4452938"/>
        </p:xfrm>
        <a:graphic>
          <a:graphicData uri="http://schemas.openxmlformats.org/presentationml/2006/ole">
            <p:oleObj spid="_x0000_s30723" r:id="rId5" imgW="9894666" imgH="4456562" progId="Excel.Chart.8">
              <p:embed/>
            </p:oleObj>
          </a:graphicData>
        </a:graphic>
      </p:graphicFrame>
      <p:pic>
        <p:nvPicPr>
          <p:cNvPr id="30724" name="Picture 8" descr="https://perm.bbport.ru/upload/images/1(28)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80550" y="2417763"/>
            <a:ext cx="2430463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6"/>
          <p:cNvSpPr>
            <a:spLocks noGrp="1"/>
          </p:cNvSpPr>
          <p:nvPr>
            <p:ph type="title"/>
          </p:nvPr>
        </p:nvSpPr>
        <p:spPr>
          <a:xfrm>
            <a:off x="2874963" y="20638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Из чего состоит бюджетная система Тоншаевского муниципального района</a:t>
            </a:r>
          </a:p>
        </p:txBody>
      </p:sp>
      <p:graphicFrame>
        <p:nvGraphicFramePr>
          <p:cNvPr id="11" name="Объект 4"/>
          <p:cNvGraphicFramePr>
            <a:graphicFrameLocks noGrp="1"/>
          </p:cNvGraphicFramePr>
          <p:nvPr>
            <p:ph idx="1"/>
          </p:nvPr>
        </p:nvGraphicFramePr>
        <p:xfrm>
          <a:off x="1205948" y="1635708"/>
          <a:ext cx="5155095" cy="49221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7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6661150" y="1793875"/>
            <a:ext cx="5230813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u="sng">
                <a:solidFill>
                  <a:srgbClr val="7F6000"/>
                </a:solidFill>
                <a:latin typeface="Times New Roman" pitchFamily="18" charset="0"/>
                <a:cs typeface="Times New Roman" pitchFamily="18" charset="0"/>
              </a:rPr>
              <a:t>Тоншаевский район включает в себя  административно - территориальные образования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: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6661150" y="3006725"/>
          <a:ext cx="5133975" cy="3435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66394"/>
                <a:gridCol w="2566394"/>
              </a:tblGrid>
              <a:tr h="33546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Городские поселения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р.п.Тоншаево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р.п.Пижма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</a:t>
                      </a: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р.п.Шайгино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Сельские поселения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Кодочиговского</a:t>
                      </a: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Администрация </a:t>
                      </a: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Ложкинского</a:t>
                      </a: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9"/>
                        </a:rPr>
                        <a:t> </a:t>
                      </a: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  <a:r>
                        <a:rPr lang="ru-RU" sz="1400" b="1" u="none" strike="noStrik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Одошнурского</a:t>
                      </a: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сельсовета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10"/>
                        </a:rPr>
                        <a:t> </a:t>
                      </a: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Ошминского</a:t>
                      </a: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сельсовета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Администрация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u="none" strike="noStrike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Увийского</a:t>
                      </a: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сельсовета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Администрация</a:t>
                      </a: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strike="noStrike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Березятского</a:t>
                      </a:r>
                      <a:r>
                        <a:rPr lang="ru-RU" sz="1400" b="1" u="none" strike="noStrike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69850" dist="43180" dir="5400000" sx="0" sy="0">
                              <a:srgbClr val="000000">
                                <a:alpha val="65000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сельсовета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6753" marR="46753" marT="0" marB="0">
                    <a:noFill/>
                  </a:tcPr>
                </a:tc>
              </a:tr>
            </a:tbl>
          </a:graphicData>
        </a:graphic>
      </p:graphicFrame>
      <p:pic>
        <p:nvPicPr>
          <p:cNvPr id="31757" name="Picture 12" descr="https://yt3.ggpht.com/a-/AN66SAysfJHIUIucy_Y4DFvww2U5tD0fff_eMhVLIQ=s900-mo-c-c0xffffffff-rj-k-no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22250" y="4254500"/>
            <a:ext cx="1554163" cy="250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5"/>
          <p:cNvSpPr>
            <a:spLocks noGrp="1"/>
          </p:cNvSpPr>
          <p:nvPr>
            <p:ph type="title"/>
          </p:nvPr>
        </p:nvSpPr>
        <p:spPr>
          <a:xfrm>
            <a:off x="2640013" y="106363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Тоншаевского муниципального района на 2020-2022г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</p:nvPr>
        </p:nvGraphicFramePr>
        <p:xfrm>
          <a:off x="896357" y="1716353"/>
          <a:ext cx="5436513" cy="4008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2" name="Группа 9"/>
          <p:cNvGrpSpPr>
            <a:grpSpLocks/>
          </p:cNvGrpSpPr>
          <p:nvPr/>
        </p:nvGrpSpPr>
        <p:grpSpPr bwMode="auto">
          <a:xfrm>
            <a:off x="896938" y="5375275"/>
            <a:ext cx="5583237" cy="933450"/>
            <a:chOff x="386990" y="6662985"/>
            <a:chExt cx="10083248" cy="137457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86990" y="6662985"/>
              <a:ext cx="9790814" cy="1360544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2772336" y="6677011"/>
              <a:ext cx="7697902" cy="136054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76200" tIns="76200" rIns="76200" bIns="76200" spcCol="1270" anchor="ctr"/>
            <a:lstStyle/>
            <a:p>
              <a:pPr defTabSz="8890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000" dirty="0"/>
                <a:t>Повышение эффективности и оптимизация бюджетных расходов</a:t>
              </a:r>
              <a:endParaRPr lang="ru-RU" sz="2000" dirty="0"/>
            </a:p>
          </p:txBody>
        </p:sp>
      </p:grpSp>
      <p:sp>
        <p:nvSpPr>
          <p:cNvPr id="13" name="Скругленный прямоугольник 12"/>
          <p:cNvSpPr/>
          <p:nvPr/>
        </p:nvSpPr>
        <p:spPr>
          <a:xfrm>
            <a:off x="1930400" y="7604125"/>
            <a:ext cx="65088" cy="130175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Скругленный прямоугольник 14"/>
          <p:cNvSpPr/>
          <p:nvPr/>
        </p:nvSpPr>
        <p:spPr>
          <a:xfrm>
            <a:off x="6480175" y="177641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                         Реализация принципов открытости и                          прозрачности управления финансами</a:t>
            </a:r>
            <a:endParaRPr lang="ru-RU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6480175" y="279876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Повышение качества оказываемых услуг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80175" y="3902075"/>
            <a:ext cx="5459413" cy="1081088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Развития и совершенствование системы финансового контроля и контроля в сфере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закупок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480175" y="5256213"/>
            <a:ext cx="5459413" cy="922337"/>
          </a:xfrm>
          <a:prstGeom prst="roundRect">
            <a:avLst>
              <a:gd name="adj" fmla="val 10000"/>
            </a:avLst>
          </a:pr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Безусловное исполнение всех принятых обязательств</a:t>
            </a:r>
            <a:endParaRPr lang="ru-RU" dirty="0"/>
          </a:p>
        </p:txBody>
      </p:sp>
      <p:pic>
        <p:nvPicPr>
          <p:cNvPr id="32778" name="Picture 2" descr="https://pp.userapi.com/c845218/v845218474/ad79b/m-ueN1bhB7Q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046163" y="5427663"/>
            <a:ext cx="1009650" cy="81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9" name="Picture 6" descr="http://tarasko.com.ua/wp-content/uploads/2014/04/Cooperation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1082675" y="3525838"/>
            <a:ext cx="1123950" cy="156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80" name="AutoShape 8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3863975" y="-841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480311" y="3951077"/>
            <a:ext cx="1096366" cy="945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6640999" y="1845851"/>
            <a:ext cx="1217539" cy="77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83" name="AutoShape 10" descr="https://images.freeimages.com/images/large-previews/e84/business-graphics-105696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32784" name="Picture 12" descr="http://riscinstitute.com/images/Icons/marketing_and_sales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40513" y="2820988"/>
            <a:ext cx="801687" cy="87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85" name="Picture 14" descr="http://skypromotion.ru/uploads/posts/2017-02/1486140939_avtomaticheskoe-prodvizhenie-sajta.jp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627813" y="5316538"/>
            <a:ext cx="949325" cy="80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>
          <a:xfrm>
            <a:off x="5866497" y="117125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421211" y="1901508"/>
            <a:ext cx="2560786" cy="3762852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Налоговые 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Поступления 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налогов, 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Налоговым кодексом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(налог на доходы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физических лиц,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единый налог на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вмененный </a:t>
            </a:r>
            <a:r>
              <a:rPr lang="ru-RU" altLang="ru-RU" sz="1600" dirty="0"/>
              <a:t>доход </a:t>
            </a:r>
            <a:r>
              <a:rPr lang="ru-RU" altLang="ru-RU" sz="1600" dirty="0"/>
              <a:t>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688133" y="1961611"/>
            <a:ext cx="3142810" cy="3940774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tIns="216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/>
              <a:t>Неналоговые </a:t>
            </a:r>
            <a:r>
              <a:rPr lang="ru-RU" altLang="ru-RU" sz="1600" b="1" dirty="0"/>
              <a:t>доходы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/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Поступления </a:t>
            </a:r>
            <a:r>
              <a:rPr lang="ru-RU" altLang="ru-RU" sz="1600" dirty="0"/>
              <a:t>от уплаты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пошлин и сборов,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установленных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законодательством РФ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(доходы от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использования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муниципального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имущества, плата за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негативное воздействие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на окружающую среду,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штрафы за нарушение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законодательства и др.)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073002" y="1955789"/>
            <a:ext cx="2860282" cy="3946596"/>
          </a:xfrm>
          <a:prstGeom prst="roundRect">
            <a:avLst/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/>
              <a:t>Безвозмездные поступления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b="1" dirty="0"/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Поступления от других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/>
              <a:t>бюджетов бюджетной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системы, граждан и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/>
              <a:t>организаций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(межбюджетные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трансферты в виде</a:t>
            </a:r>
          </a:p>
          <a:p>
            <a:pPr algn="ctr" eaLnBrk="0" fontAlgn="auto" hangingPunct="0">
              <a:lnSpc>
                <a:spcPts val="192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600" dirty="0"/>
              <a:t>дотаций, субвенций,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субсидий, поступления</a:t>
            </a:r>
          </a:p>
          <a:p>
            <a:pPr algn="ctr" eaLnBrk="0" fontAlgn="auto" hangingPunct="0">
              <a:lnSpc>
                <a:spcPts val="192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dirty="0"/>
              <a:t>от юридических и физических лиц, кроме налоговых и неналоговых доходов)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661312" y="5997428"/>
            <a:ext cx="9089409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</a:t>
            </a: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безвозмездные и безвозвратные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поступления денежных средств в бюджет.</a:t>
            </a:r>
            <a:endParaRPr lang="ru-RU" alt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380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Скругленный прямоугольник 18"/>
          <p:cNvSpPr/>
          <p:nvPr/>
        </p:nvSpPr>
        <p:spPr>
          <a:xfrm>
            <a:off x="2585793" y="1145534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9147201" y="1076433"/>
            <a:ext cx="2786082" cy="571504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Безвозмездные поступления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881299" y="245750"/>
            <a:ext cx="9164928" cy="646213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2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доходов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dirty="0"/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778189" y="2279506"/>
            <a:ext cx="3555810" cy="1665028"/>
          </a:xfrm>
          <a:prstGeom prst="roundRect">
            <a:avLst>
              <a:gd name="adj" fmla="val 22804"/>
            </a:avLst>
          </a:prstGeom>
          <a:solidFill>
            <a:srgbClr val="92D050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доходы физических лиц </a:t>
            </a:r>
          </a:p>
          <a:p>
            <a:pPr marL="0" lvl="1" indent="0" algn="ctr" eaLnBrk="0" fontAlgn="auto" hangingPunct="0">
              <a:lnSpc>
                <a:spcPts val="165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alt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. 23 Налогового кодекса РФ, ставка налога 13%, в отдельных случаях 9%,30% и 35%</a:t>
            </a:r>
          </a:p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131968" y="1660357"/>
            <a:ext cx="2610852" cy="3388557"/>
          </a:xfrm>
          <a:prstGeom prst="roundRect">
            <a:avLst/>
          </a:prstGeom>
          <a:solidFill>
            <a:srgbClr val="92D050"/>
          </a:solidFill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Земельный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от кадастровой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стоимости земельных участков:</a:t>
            </a:r>
          </a:p>
          <a:p>
            <a:pPr algn="ctr" eaLnBrk="0" fontAlgn="auto" hangingPunct="0">
              <a:lnSpc>
                <a:spcPts val="1675"/>
              </a:lnSpc>
              <a:spcBef>
                <a:spcPts val="5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0,3% по участкам, занятым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жилищным фондом, с/х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назначения, для личного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подсобного хозяйства, дачного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хозяйства; 1,5% - в отношении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других участков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1237" y="4533352"/>
            <a:ext cx="6546887" cy="2063006"/>
          </a:xfrm>
          <a:prstGeom prst="roundRect">
            <a:avLst>
              <a:gd name="adj" fmla="val 7621"/>
            </a:avLst>
          </a:prstGeom>
          <a:solidFill>
            <a:srgbClr val="92D05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0" tIns="216000" rIns="0" bIns="0" anchor="ctr"/>
          <a:lstStyle/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Налог на </a:t>
            </a:r>
            <a:r>
              <a:rPr lang="ru-RU" alt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имущество физических лиц</a:t>
            </a:r>
          </a:p>
          <a:p>
            <a:pPr algn="ctr" eaLnBrk="0" fontAlgn="auto" hangingPunct="0">
              <a:lnSpc>
                <a:spcPts val="1675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eaLnBrk="0" fontAlgn="auto" hangingPunct="0">
              <a:lnSpc>
                <a:spcPts val="1675"/>
              </a:lnSpc>
              <a:spcBef>
                <a:spcPts val="25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Ставка налога 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исходя из кадастровой стоимости объекта налогообложения: жилых домов, часть жилых домов, квартир, часть квартир, комнат, гаражей и </a:t>
            </a:r>
            <a:r>
              <a:rPr lang="ru-RU" altLang="ru-RU" sz="1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машино-мест</a:t>
            </a:r>
            <a:r>
              <a:rPr lang="ru-RU" alt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хозяйственных строений или сооружений, площадь каждого из которых не превышает 50 кв.м. – 0,2%, кадастровая стоимость которых превышает 300 миллионов рублей – 2%, прочие – 0,5 %</a:t>
            </a:r>
            <a:endParaRPr lang="ru-RU" altLang="ru-RU" sz="1400" dirty="0">
              <a:solidFill>
                <a:schemeClr val="tx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/>
          </a:p>
        </p:txBody>
      </p:sp>
      <p:pic>
        <p:nvPicPr>
          <p:cNvPr id="34826" name="Picture 4" descr="https://reklamasevproduction.s3.amazonaws.com/advt_photo/1534243/big_582dfb87e20cd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40375" y="2219325"/>
            <a:ext cx="3182938" cy="220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7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8" name="Прямоугольник 1"/>
          <p:cNvSpPr>
            <a:spLocks noChangeArrowheads="1"/>
          </p:cNvSpPr>
          <p:nvPr/>
        </p:nvSpPr>
        <p:spPr bwMode="auto">
          <a:xfrm>
            <a:off x="3771900" y="361950"/>
            <a:ext cx="68167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Какие налоги уплачивают жители Тоншаевского муниципального района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538" y="26193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TextBox 5"/>
          <p:cNvSpPr txBox="1">
            <a:spLocks noChangeArrowheads="1"/>
          </p:cNvSpPr>
          <p:nvPr/>
        </p:nvSpPr>
        <p:spPr bwMode="auto">
          <a:xfrm>
            <a:off x="2389188" y="1047750"/>
            <a:ext cx="9345612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1600">
                <a:latin typeface="Calibri" pitchFamily="34" charset="0"/>
              </a:rPr>
              <a:t>     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Расходы бюджета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Формирование расходов осуществляется в соответствии с расходными обязательствами, законодательно закрепленными за бюджетом.</a:t>
            </a:r>
          </a:p>
          <a:p>
            <a:pPr algn="just"/>
            <a:r>
              <a:rPr lang="ru-RU" sz="1600" b="1">
                <a:latin typeface="Times New Roman" pitchFamily="18" charset="0"/>
                <a:cs typeface="Times New Roman" pitchFamily="18" charset="0"/>
              </a:rPr>
              <a:t>      Принципы формирования расходов бюджета: по разделам (подразделам) функциональной структуры, по ведомствам, по муниципальным программам.</a:t>
            </a:r>
          </a:p>
        </p:txBody>
      </p:sp>
      <p:sp>
        <p:nvSpPr>
          <p:cNvPr id="35843" name="TextBox 7"/>
          <p:cNvSpPr txBox="1">
            <a:spLocks noChangeArrowheads="1"/>
          </p:cNvSpPr>
          <p:nvPr/>
        </p:nvSpPr>
        <p:spPr bwMode="auto">
          <a:xfrm>
            <a:off x="2044700" y="2686050"/>
            <a:ext cx="8826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Формирование расходов по разделам классификации расходов</a:t>
            </a:r>
          </a:p>
        </p:txBody>
      </p:sp>
      <p:pic>
        <p:nvPicPr>
          <p:cNvPr id="35844" name="Picture 41" descr="original_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2488" y="3429000"/>
            <a:ext cx="790575" cy="52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 Box 55"/>
          <p:cNvSpPr txBox="1">
            <a:spLocks noChangeArrowheads="1"/>
          </p:cNvSpPr>
          <p:nvPr/>
        </p:nvSpPr>
        <p:spPr bwMode="auto">
          <a:xfrm>
            <a:off x="1752600" y="3494088"/>
            <a:ext cx="19637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ОБЩЕГОСУДАРСТВЕННЫЕ</a:t>
            </a:r>
          </a:p>
          <a:p>
            <a:r>
              <a:rPr lang="ru-RU" sz="1000" b="1">
                <a:latin typeface="Times New Roman" pitchFamily="18" charset="0"/>
              </a:rPr>
              <a:t>ВОПРОСЫ</a:t>
            </a:r>
          </a:p>
        </p:txBody>
      </p:sp>
      <p:sp>
        <p:nvSpPr>
          <p:cNvPr id="35846" name="Text Box 56"/>
          <p:cNvSpPr txBox="1">
            <a:spLocks noChangeArrowheads="1"/>
          </p:cNvSpPr>
          <p:nvPr/>
        </p:nvSpPr>
        <p:spPr bwMode="auto">
          <a:xfrm>
            <a:off x="1752600" y="4054475"/>
            <a:ext cx="18843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</a:t>
            </a:r>
          </a:p>
          <a:p>
            <a:r>
              <a:rPr lang="ru-RU" sz="1000" b="1">
                <a:latin typeface="Times New Roman" pitchFamily="18" charset="0"/>
              </a:rPr>
              <a:t>ОБОРОНА,</a:t>
            </a:r>
          </a:p>
          <a:p>
            <a:r>
              <a:rPr lang="ru-RU" sz="1000" b="1">
                <a:latin typeface="Times New Roman" pitchFamily="18" charset="0"/>
              </a:rPr>
              <a:t>ПРАВООХРАНИТЕЛЬНАЯ</a:t>
            </a:r>
          </a:p>
          <a:p>
            <a:r>
              <a:rPr lang="ru-RU" sz="1000" b="1">
                <a:latin typeface="Times New Roman" pitchFamily="18" charset="0"/>
              </a:rPr>
              <a:t>ДЕЯТЕЛЬНОСТЬ</a:t>
            </a:r>
          </a:p>
        </p:txBody>
      </p:sp>
      <p:pic>
        <p:nvPicPr>
          <p:cNvPr id="35847" name="Picture 43" descr="рр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77888" y="4068763"/>
            <a:ext cx="693737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57"/>
          <p:cNvSpPr txBox="1">
            <a:spLocks noChangeArrowheads="1"/>
          </p:cNvSpPr>
          <p:nvPr/>
        </p:nvSpPr>
        <p:spPr bwMode="auto">
          <a:xfrm>
            <a:off x="1752600" y="5160963"/>
            <a:ext cx="1354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НАЦИОНАЛЬНАЯ </a:t>
            </a:r>
          </a:p>
          <a:p>
            <a:r>
              <a:rPr lang="ru-RU" sz="1000" b="1">
                <a:latin typeface="Times New Roman" pitchFamily="18" charset="0"/>
              </a:rPr>
              <a:t>ЭКОНОМИКА</a:t>
            </a:r>
          </a:p>
        </p:txBody>
      </p:sp>
      <p:pic>
        <p:nvPicPr>
          <p:cNvPr id="35849" name="Picture 44" descr="bs00001165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0588" y="4938713"/>
            <a:ext cx="688975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0" name="Text Box 58"/>
          <p:cNvSpPr txBox="1">
            <a:spLocks noChangeArrowheads="1"/>
          </p:cNvSpPr>
          <p:nvPr/>
        </p:nvSpPr>
        <p:spPr bwMode="auto">
          <a:xfrm>
            <a:off x="5883275" y="3465513"/>
            <a:ext cx="1360488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ЖИЛИЩНО-</a:t>
            </a:r>
          </a:p>
          <a:p>
            <a:r>
              <a:rPr lang="ru-RU" sz="1000" b="1">
                <a:latin typeface="Times New Roman" pitchFamily="18" charset="0"/>
              </a:rPr>
              <a:t>КОММУНАЛЬНОЕ</a:t>
            </a:r>
          </a:p>
          <a:p>
            <a:r>
              <a:rPr lang="ru-RU" sz="1000" b="1">
                <a:latin typeface="Times New Roman" pitchFamily="18" charset="0"/>
              </a:rPr>
              <a:t>ХОЗЯЙСТВО</a:t>
            </a:r>
          </a:p>
        </p:txBody>
      </p:sp>
      <p:pic>
        <p:nvPicPr>
          <p:cNvPr id="35851" name="Picture 45" descr="Jiltsam_kvartir_foto_on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68875" y="3457575"/>
            <a:ext cx="736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Text Box 60"/>
          <p:cNvSpPr txBox="1">
            <a:spLocks noChangeArrowheads="1"/>
          </p:cNvSpPr>
          <p:nvPr/>
        </p:nvSpPr>
        <p:spPr bwMode="auto">
          <a:xfrm>
            <a:off x="5930900" y="4270375"/>
            <a:ext cx="11588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ОБРАЗОВАНИЕ</a:t>
            </a:r>
          </a:p>
        </p:txBody>
      </p:sp>
      <p:pic>
        <p:nvPicPr>
          <p:cNvPr id="35853" name="Picture 47" descr="1431874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68875" y="4168775"/>
            <a:ext cx="720725" cy="54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4" name="Text Box 61"/>
          <p:cNvSpPr txBox="1">
            <a:spLocks noChangeArrowheads="1"/>
          </p:cNvSpPr>
          <p:nvPr/>
        </p:nvSpPr>
        <p:spPr bwMode="auto">
          <a:xfrm>
            <a:off x="5934075" y="5233988"/>
            <a:ext cx="15033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КУЛЬТУРА И</a:t>
            </a:r>
          </a:p>
          <a:p>
            <a:r>
              <a:rPr lang="ru-RU" sz="1000" b="1">
                <a:latin typeface="Times New Roman" pitchFamily="18" charset="0"/>
              </a:rPr>
              <a:t>КИНЕМАТОГРАФИЯ</a:t>
            </a:r>
          </a:p>
        </p:txBody>
      </p:sp>
      <p:pic>
        <p:nvPicPr>
          <p:cNvPr id="35855" name="Picture 48" descr="ооо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24438" y="5122863"/>
            <a:ext cx="701675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6" name="Text Box 62"/>
          <p:cNvSpPr txBox="1">
            <a:spLocks noChangeArrowheads="1"/>
          </p:cNvSpPr>
          <p:nvPr/>
        </p:nvSpPr>
        <p:spPr bwMode="auto">
          <a:xfrm>
            <a:off x="9572625" y="5186363"/>
            <a:ext cx="11255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СОЦИАЛЬНАЯ</a:t>
            </a:r>
          </a:p>
          <a:p>
            <a:r>
              <a:rPr lang="ru-RU" sz="1000" b="1">
                <a:latin typeface="Times New Roman" pitchFamily="18" charset="0"/>
              </a:rPr>
              <a:t>ПОЛИТИКА</a:t>
            </a:r>
          </a:p>
        </p:txBody>
      </p:sp>
      <p:pic>
        <p:nvPicPr>
          <p:cNvPr id="35857" name="Picture 49" descr="photo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713788" y="5102225"/>
            <a:ext cx="57626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8" name="Text Box 65"/>
          <p:cNvSpPr txBox="1">
            <a:spLocks noChangeArrowheads="1"/>
          </p:cNvSpPr>
          <p:nvPr/>
        </p:nvSpPr>
        <p:spPr bwMode="auto">
          <a:xfrm>
            <a:off x="9601200" y="4151313"/>
            <a:ext cx="16684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ОБСЛУЖИВАНИЕ</a:t>
            </a:r>
          </a:p>
          <a:p>
            <a:r>
              <a:rPr lang="ru-RU" sz="1000" b="1">
                <a:latin typeface="Times New Roman" pitchFamily="18" charset="0"/>
              </a:rPr>
              <a:t>ГОСУДАРСТВЕННОГО</a:t>
            </a:r>
          </a:p>
          <a:p>
            <a:r>
              <a:rPr lang="ru-RU" sz="1000" b="1">
                <a:latin typeface="Times New Roman" pitchFamily="18" charset="0"/>
              </a:rPr>
              <a:t>И МУНИЦИПАЛЬНОГО</a:t>
            </a:r>
          </a:p>
          <a:p>
            <a:r>
              <a:rPr lang="ru-RU" sz="1000" b="1">
                <a:latin typeface="Times New Roman" pitchFamily="18" charset="0"/>
              </a:rPr>
              <a:t>ДОЛГА</a:t>
            </a:r>
          </a:p>
        </p:txBody>
      </p:sp>
      <p:pic>
        <p:nvPicPr>
          <p:cNvPr id="35859" name="Picture 52" descr="оолл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526463" y="4221163"/>
            <a:ext cx="792162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0" name="Text Box 64"/>
          <p:cNvSpPr txBox="1">
            <a:spLocks noChangeArrowheads="1"/>
          </p:cNvSpPr>
          <p:nvPr/>
        </p:nvSpPr>
        <p:spPr bwMode="auto">
          <a:xfrm>
            <a:off x="9696450" y="3382963"/>
            <a:ext cx="147955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b="1">
                <a:latin typeface="Times New Roman" pitchFamily="18" charset="0"/>
              </a:rPr>
              <a:t>ФИЗИЧЕСКАЯ КУЛЬТУРА, СПОРТ И СМИ</a:t>
            </a:r>
          </a:p>
        </p:txBody>
      </p:sp>
      <p:pic>
        <p:nvPicPr>
          <p:cNvPr id="35861" name="Picture 51" descr="дддд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8713788" y="3417888"/>
            <a:ext cx="641350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62" name="Прямоугольник 4"/>
          <p:cNvSpPr>
            <a:spLocks noChangeArrowheads="1"/>
          </p:cNvSpPr>
          <p:nvPr/>
        </p:nvSpPr>
        <p:spPr bwMode="auto">
          <a:xfrm>
            <a:off x="2389188" y="274638"/>
            <a:ext cx="9345612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по основным функциям</a:t>
            </a:r>
            <a:endParaRPr lang="ru-RU" sz="2800">
              <a:latin typeface="Calibri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Уважаемые жители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>
            <a:normAutofit fontScale="47500" lnSpcReduction="20000"/>
          </a:bodyPr>
          <a:lstStyle/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Представляем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Вашему вниманию проект решения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Земского собрания Тоншаевского муниципального района «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районном бюджете на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«Бюджет для граждан», в котором кратко и доступно отражены основные параметры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годов.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Одной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 ключевых задач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открытости и прозрачности муниципальных финансов, расширение практики общественного участия. </a:t>
            </a:r>
          </a:p>
          <a:p>
            <a:pPr algn="just" fontAlgn="auto">
              <a:lnSpc>
                <a:spcPts val="2525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Жители Тоншаевского муниципального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как налогоплательщики, и как потребители общественных благ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человека. </a:t>
            </a:r>
          </a:p>
          <a:p>
            <a:pPr algn="just" fontAlgn="auto">
              <a:lnSpc>
                <a:spcPts val="2525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На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официальном сайте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финансов Администрации Тоншаевского муниципального района </a:t>
            </a:r>
            <a:r>
              <a:rPr lang="en-US" altLang="ru-RU" sz="29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</a:t>
            </a:r>
            <a:r>
              <a:rPr lang="en-US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fin-tonsh.ru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разделе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«Бюджет»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ознакомиться с показателями бюджета </a:t>
            </a:r>
            <a:r>
              <a:rPr lang="ru-RU" altLang="ru-RU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 </a:t>
            </a:r>
            <a:r>
              <a:rPr lang="ru-RU" altLang="ru-RU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итогами его исполнения, а также получить другую важную информацию. </a:t>
            </a:r>
          </a:p>
        </p:txBody>
      </p:sp>
      <p:pic>
        <p:nvPicPr>
          <p:cNvPr id="1843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7075" y="-55563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>
            <a:spLocks noGrp="1"/>
          </p:cNvSpPr>
          <p:nvPr>
            <p:ph type="title"/>
          </p:nvPr>
        </p:nvSpPr>
        <p:spPr>
          <a:xfrm>
            <a:off x="2973388" y="136525"/>
            <a:ext cx="9029700" cy="13255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показатели характеризующие Тоншаевский муниципальный район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68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Объект 16"/>
          <p:cNvGraphicFramePr>
            <a:graphicFrameLocks noGrp="1"/>
          </p:cNvGraphicFramePr>
          <p:nvPr>
            <p:ph idx="1"/>
          </p:nvPr>
        </p:nvGraphicFramePr>
        <p:xfrm>
          <a:off x="2212975" y="1462088"/>
          <a:ext cx="9458325" cy="5270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2315"/>
                <a:gridCol w="1146498"/>
                <a:gridCol w="1053830"/>
                <a:gridCol w="979507"/>
                <a:gridCol w="950495"/>
                <a:gridCol w="1094874"/>
              </a:tblGrid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Наименование показателя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32565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производства, выполнено работ и услуг собственными силами по полному кругу организаций,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1970,3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2238,2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2392,6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Отгружено товаров собственного производства , выполненных работ на 1 жителя района в тыс.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113,84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122,09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131,61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142,48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Оборот розничной торговли,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1512,2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1709,8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1819,1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1939,2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работников по территории, формирования ФОТ тыс. чел.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6,04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Фонд оплаты труда всего, 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1410,31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1539,4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1633,00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1752,20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1880,10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Численность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постоянного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населения (среднегодовая),</a:t>
                      </a:r>
                      <a:r>
                        <a:rPr lang="ru-RU" sz="12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чел.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18651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18489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18332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18179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18033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530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Уровень официально зарегистрированной безработицы на конец года,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0,67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Прибыль прибыльных предприятий района млн. руб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индекс потребительских цен 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Средняя заработная плата по району,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19457,9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21239,0</a:t>
                      </a:r>
                      <a:endParaRPr lang="ru-RU" sz="12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22530,4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24174,9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25939,6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420271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Инвестиции в основной капитал,млн. руб.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488,3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307,4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7890" name="Объект 10"/>
          <p:cNvGraphicFramePr>
            <a:graphicFrameLocks noGrp="1"/>
          </p:cNvGraphicFramePr>
          <p:nvPr>
            <p:ph idx="1"/>
          </p:nvPr>
        </p:nvGraphicFramePr>
        <p:xfrm>
          <a:off x="2324100" y="-50800"/>
          <a:ext cx="4025900" cy="3560763"/>
        </p:xfrm>
        <a:graphic>
          <a:graphicData uri="http://schemas.openxmlformats.org/presentationml/2006/ole">
            <p:oleObj spid="_x0000_s37890" r:id="rId5" imgW="4029805" imgH="3560373" progId="Excel.Chart.8">
              <p:embed/>
            </p:oleObj>
          </a:graphicData>
        </a:graphic>
      </p:graphicFrame>
      <p:graphicFrame>
        <p:nvGraphicFramePr>
          <p:cNvPr id="37891" name="Объект 6"/>
          <p:cNvGraphicFramePr>
            <a:graphicFrameLocks/>
          </p:cNvGraphicFramePr>
          <p:nvPr/>
        </p:nvGraphicFramePr>
        <p:xfrm>
          <a:off x="4124325" y="3408363"/>
          <a:ext cx="3744913" cy="3228975"/>
        </p:xfrm>
        <a:graphic>
          <a:graphicData uri="http://schemas.openxmlformats.org/presentationml/2006/ole">
            <p:oleObj spid="_x0000_s37891" r:id="rId6" imgW="3749365" imgH="3231160" progId="Excel.Chart.8">
              <p:embed/>
            </p:oleObj>
          </a:graphicData>
        </a:graphic>
      </p:graphicFrame>
      <p:graphicFrame>
        <p:nvGraphicFramePr>
          <p:cNvPr id="37892" name="Объект 10"/>
          <p:cNvGraphicFramePr>
            <a:graphicFrameLocks/>
          </p:cNvGraphicFramePr>
          <p:nvPr/>
        </p:nvGraphicFramePr>
        <p:xfrm>
          <a:off x="7881938" y="-50800"/>
          <a:ext cx="4251325" cy="4676775"/>
        </p:xfrm>
        <a:graphic>
          <a:graphicData uri="http://schemas.openxmlformats.org/presentationml/2006/ole">
            <p:oleObj spid="_x0000_s37892" r:id="rId7" imgW="4249280" imgH="4676037" progId="Excel.Chart.8">
              <p:embed/>
            </p:oleObj>
          </a:graphicData>
        </a:graphic>
      </p:graphicFrame>
      <p:pic>
        <p:nvPicPr>
          <p:cNvPr id="37893" name="Picture 2" descr="http://www.moyby.com/images/news/4709955576581bc62d0bc64611a54f30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92300" y="4791075"/>
            <a:ext cx="2282825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4" descr="https://img3.stockfresh.com/files/k/kjpargeter/m/77/1669467_stock-photo-man-driving-fork-lift-truck-isolated-on-white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363" y="2773363"/>
            <a:ext cx="2198687" cy="157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8" descr="https://cdn.turkaramamotoru.com/ru/zarabotnaya-plata-1681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693150" y="5022850"/>
            <a:ext cx="3074988" cy="156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3" name="Объект 5"/>
          <p:cNvGraphicFramePr>
            <a:graphicFrameLocks noGrp="1"/>
          </p:cNvGraphicFramePr>
          <p:nvPr>
            <p:ph idx="1"/>
          </p:nvPr>
        </p:nvGraphicFramePr>
        <p:xfrm>
          <a:off x="2228850" y="463550"/>
          <a:ext cx="8794750" cy="4132263"/>
        </p:xfrm>
        <a:graphic>
          <a:graphicData uri="http://schemas.openxmlformats.org/presentationml/2006/ole">
            <p:oleObj spid="_x0000_s38913" r:id="rId3" imgW="8791194" imgH="4133446" progId="Excel.Chart.8">
              <p:embed/>
            </p:oleObj>
          </a:graphicData>
        </a:graphic>
      </p:graphicFrame>
      <p:pic>
        <p:nvPicPr>
          <p:cNvPr id="38914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2" descr="https://www.syl.ru/misc/i/ai/129025/32527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472613" y="3481388"/>
            <a:ext cx="2627312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 descr="https://pbs.twimg.com/media/Di4Ta9nX0AAJzyq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26225" y="5062538"/>
            <a:ext cx="2627313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 descr="http://konzarya.ru/sites/default/files/image_gallery/___________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52525" y="2528888"/>
            <a:ext cx="2309813" cy="171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2" descr="https://s0.rbk.ru/v6_top_pics/resized/1180xH/media/img/9/11/754553318852119.jpe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2338" y="4641850"/>
            <a:ext cx="2435225" cy="162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Рисунок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9834563" y="514350"/>
            <a:ext cx="2265362" cy="153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>
            <a:spLocks noGrp="1"/>
          </p:cNvSpPr>
          <p:nvPr>
            <p:ph type="title"/>
          </p:nvPr>
        </p:nvSpPr>
        <p:spPr>
          <a:xfrm>
            <a:off x="2279650" y="239713"/>
            <a:ext cx="9359900" cy="10699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Районный бюджет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2020-2022 года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25650" y="1431925"/>
          <a:ext cx="9791700" cy="4462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/>
                <a:gridCol w="2447925"/>
                <a:gridCol w="2447925"/>
                <a:gridCol w="244792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Собственные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163496,5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172343,4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183251,6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 на доходы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141091,2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151390,9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162442,4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НДФЛ на основании патента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2355,9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2450,2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2548,2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ЕНВД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4839,7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1180,9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Упрощенная</a:t>
                      </a:r>
                      <a:r>
                        <a:rPr lang="ru-RU" sz="12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система налогообложения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9086,3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9549,7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9989,0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ЕСХН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Налог, взимаемый по патентной системе налогообложения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1466,4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1759,7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Гос пошлина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2231,8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2414,0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2241,5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2424,2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Аренда нежилого фонда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991,4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Плата за негативное воздействие на окружающую среду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000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>
            <a:spLocks noGrp="1"/>
          </p:cNvSpPr>
          <p:nvPr>
            <p:ph type="title"/>
          </p:nvPr>
        </p:nvSpPr>
        <p:spPr>
          <a:xfrm>
            <a:off x="2951163" y="227013"/>
            <a:ext cx="9029700" cy="8683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Районный бюджет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2020-2022 года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84400" y="1508125"/>
          <a:ext cx="9791700" cy="4454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7925"/>
                <a:gridCol w="2447925"/>
                <a:gridCol w="2447925"/>
                <a:gridCol w="2447925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2022г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Штрафы, санкции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земли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315,0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Доходы от продажи имущества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Безвозмездные поступления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417787,3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401017,2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428434,8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вышестоящего бюджета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417627,3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400873,9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428290,6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Иные межбюджетные трансферты из бюджетов поселений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27070,1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34524,1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34525,7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доходов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581283,8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573360,6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611686,4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Расходы  по отраслям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531347,9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523991,6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565780,8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44635,9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43369,0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44905,6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расходов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575983,8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567360,6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610686,4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Профицит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102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985" name="Объект 6"/>
          <p:cNvGraphicFramePr>
            <a:graphicFrameLocks noGrp="1"/>
          </p:cNvGraphicFramePr>
          <p:nvPr>
            <p:ph idx="1"/>
          </p:nvPr>
        </p:nvGraphicFramePr>
        <p:xfrm>
          <a:off x="1890713" y="782638"/>
          <a:ext cx="9966325" cy="6840537"/>
        </p:xfrm>
        <a:graphic>
          <a:graphicData uri="http://schemas.openxmlformats.org/presentationml/2006/ole">
            <p:oleObj spid="_x0000_s41985" r:id="rId3" imgW="9967824" imgH="6834208" progId="Excel.Chart.8">
              <p:embed/>
            </p:oleObj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776538" y="258763"/>
            <a:ext cx="9029700" cy="57467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7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Районный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района на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2020-2022 года</a:t>
            </a:r>
            <a: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100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987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8" descr="http://lipetsk.immf.ru/upload/iblock/aed/aed18dc8bf147a4ff4dd2923e2c2a3f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45638" y="5049838"/>
            <a:ext cx="2514600" cy="153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542925"/>
            <a:ext cx="9740900" cy="1069975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трансферты – основной вид безвозмездных перечислений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денежные средства, перечисляемые из одного бюджета бюджетной системы Российской Федерации другому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4463" y="3244850"/>
            <a:ext cx="4283075" cy="368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cs typeface="Arial" pitchFamily="34" charset="0"/>
              </a:rPr>
              <a:t>Виды межбюджетных трансфертов</a:t>
            </a:r>
            <a:endParaRPr lang="ru-RU" dirty="0"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59100" y="1768475"/>
            <a:ext cx="6565900" cy="52387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межбюджетных трансфертов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355850" y="2637362"/>
          <a:ext cx="9144000" cy="34264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3013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17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Заголовок 1"/>
          <p:cNvSpPr>
            <a:spLocks noGrp="1"/>
          </p:cNvSpPr>
          <p:nvPr>
            <p:ph type="title"/>
          </p:nvPr>
        </p:nvSpPr>
        <p:spPr>
          <a:xfrm>
            <a:off x="2854325" y="219075"/>
            <a:ext cx="9029700" cy="13255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Какую помощь из федерального и областного бюджета получает Тоншаевский муниципальный район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78050" y="1617663"/>
          <a:ext cx="8278813" cy="2940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604"/>
                <a:gridCol w="1997038"/>
                <a:gridCol w="1997038"/>
                <a:gridCol w="1997038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2020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2020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Прогноз</a:t>
                      </a:r>
                    </a:p>
                    <a:p>
                      <a:pPr algn="ctr"/>
                      <a:r>
                        <a:rPr lang="ru-RU" dirty="0" smtClean="0"/>
                        <a:t> 2021 год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132851,1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108803,5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109682,0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14445,1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11397,7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34034,0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243421,0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246291,9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250193,1</a:t>
                      </a:r>
                      <a:endParaRPr lang="ru-RU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Иные межбюджетные трансферты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27070,1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34524,1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mtClean="0"/>
                        <a:t>34525,7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4406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7" name="Picture 2" descr="http://freelance.ru/img/portfolio/thumb/00/34/39/342266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95775" y="4908550"/>
            <a:ext cx="4306888" cy="176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Заголовок 1"/>
          <p:cNvSpPr>
            <a:spLocks noGrp="1"/>
          </p:cNvSpPr>
          <p:nvPr>
            <p:ph type="title"/>
          </p:nvPr>
        </p:nvSpPr>
        <p:spPr>
          <a:xfrm>
            <a:off x="2628900" y="100013"/>
            <a:ext cx="9074150" cy="112871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Особенности формирования бюджета Тоншаевского муниципального района</a:t>
            </a:r>
          </a:p>
        </p:txBody>
      </p:sp>
      <p:sp>
        <p:nvSpPr>
          <p:cNvPr id="4" name="Блок-схема: знак завершения 3"/>
          <p:cNvSpPr/>
          <p:nvPr/>
        </p:nvSpPr>
        <p:spPr>
          <a:xfrm>
            <a:off x="728663" y="1331913"/>
            <a:ext cx="531495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Фонд оплаты труда рассчитан с учетом необходимости выполнения </a:t>
            </a:r>
            <a:r>
              <a:rPr lang="en-US" sz="1600" dirty="0"/>
              <a:t>“</a:t>
            </a:r>
            <a:r>
              <a:rPr lang="ru-RU" sz="1600" dirty="0"/>
              <a:t>дорожных карт</a:t>
            </a:r>
            <a:r>
              <a:rPr lang="en-US" sz="1600" dirty="0"/>
              <a:t>”</a:t>
            </a:r>
            <a:r>
              <a:rPr lang="ru-RU" sz="1600" dirty="0"/>
              <a:t>в рамках реализации указов Президента</a:t>
            </a:r>
            <a:endParaRPr lang="ru-RU" sz="1600" dirty="0"/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6437313" y="1412875"/>
            <a:ext cx="5118100" cy="706438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Индексация заработной платы по </a:t>
            </a:r>
            <a:r>
              <a:rPr lang="en-US" sz="1600" dirty="0"/>
              <a:t>“</a:t>
            </a:r>
            <a:r>
              <a:rPr lang="ru-RU" sz="1600" dirty="0"/>
              <a:t>неуказанным </a:t>
            </a:r>
            <a:r>
              <a:rPr lang="en-US" sz="1600" dirty="0"/>
              <a:t>”</a:t>
            </a:r>
            <a:r>
              <a:rPr lang="ru-RU" sz="1600" dirty="0"/>
              <a:t>категориям</a:t>
            </a:r>
            <a:endParaRPr lang="ru-RU" sz="1600" dirty="0"/>
          </a:p>
        </p:txBody>
      </p:sp>
      <p:sp>
        <p:nvSpPr>
          <p:cNvPr id="8" name="Блок-схема: знак завершения 7"/>
          <p:cNvSpPr/>
          <p:nvPr/>
        </p:nvSpPr>
        <p:spPr>
          <a:xfrm>
            <a:off x="3582988" y="2463800"/>
            <a:ext cx="5118100" cy="866775"/>
          </a:xfrm>
          <a:prstGeom prst="flowChartTerminator">
            <a:avLst/>
          </a:prstGeom>
          <a:solidFill>
            <a:srgbClr val="FFFF0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Формирования </a:t>
            </a:r>
            <a:r>
              <a:rPr lang="ru-RU" sz="1600" dirty="0" err="1"/>
              <a:t>профицитного</a:t>
            </a:r>
            <a:r>
              <a:rPr lang="ru-RU" sz="1600" dirty="0"/>
              <a:t> бюджета на 2020-2022 года </a:t>
            </a:r>
            <a:endParaRPr lang="ru-RU" sz="16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787525" y="3562350"/>
            <a:ext cx="8143875" cy="935038"/>
          </a:xfrm>
          <a:prstGeom prst="rect">
            <a:avLst/>
          </a:prstGeom>
        </p:spPr>
        <p:txBody>
          <a:bodyPr anchor="ctr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приоритеты формирования бюджета 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Блок-схема: знак завершения 10"/>
          <p:cNvSpPr/>
          <p:nvPr/>
        </p:nvSpPr>
        <p:spPr>
          <a:xfrm>
            <a:off x="847725" y="4654550"/>
            <a:ext cx="5075238" cy="1093788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Обеспечение выплат и поэтапное повышение заработной платы отдельным категориям работников социальной сферы в соответствии с утвержденными </a:t>
            </a:r>
            <a:r>
              <a:rPr lang="en-US" sz="1600" dirty="0"/>
              <a:t>“</a:t>
            </a:r>
            <a:r>
              <a:rPr lang="ru-RU" sz="1600" dirty="0"/>
              <a:t>дорожным картам</a:t>
            </a:r>
            <a:r>
              <a:rPr lang="en-US" dirty="0"/>
              <a:t>”</a:t>
            </a:r>
            <a:endParaRPr lang="ru-RU" dirty="0"/>
          </a:p>
        </p:txBody>
      </p:sp>
      <p:sp>
        <p:nvSpPr>
          <p:cNvPr id="13" name="Блок-схема: знак завершения 12"/>
          <p:cNvSpPr/>
          <p:nvPr/>
        </p:nvSpPr>
        <p:spPr>
          <a:xfrm>
            <a:off x="6135688" y="4703763"/>
            <a:ext cx="5132387" cy="661987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Реализация жилищных программ</a:t>
            </a:r>
            <a:endParaRPr lang="ru-RU" dirty="0"/>
          </a:p>
        </p:txBody>
      </p:sp>
      <p:sp>
        <p:nvSpPr>
          <p:cNvPr id="14" name="Блок-схема: знак завершения 13"/>
          <p:cNvSpPr/>
          <p:nvPr/>
        </p:nvSpPr>
        <p:spPr>
          <a:xfrm>
            <a:off x="5057775" y="5662613"/>
            <a:ext cx="4873625" cy="1063625"/>
          </a:xfrm>
          <a:prstGeom prst="flowChartTerminator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Реализация МП </a:t>
            </a:r>
            <a:r>
              <a:rPr lang="en-US" sz="1400" dirty="0"/>
              <a:t>“</a:t>
            </a:r>
            <a:r>
              <a:rPr lang="ru-RU" sz="1400" dirty="0"/>
              <a:t>Формирование </a:t>
            </a:r>
            <a:r>
              <a:rPr lang="ru-RU" sz="1400" dirty="0"/>
              <a:t>современной городской среды на территории </a:t>
            </a:r>
            <a:r>
              <a:rPr lang="ru-RU" sz="1400" dirty="0" err="1"/>
              <a:t>Тоншаевского</a:t>
            </a:r>
            <a:r>
              <a:rPr lang="ru-RU" sz="1400" dirty="0"/>
              <a:t> муниципального района Нижегородской области на 2018-2022 </a:t>
            </a:r>
            <a:r>
              <a:rPr lang="ru-RU" sz="1400" dirty="0"/>
              <a:t>годы</a:t>
            </a:r>
            <a:r>
              <a:rPr lang="en-US" sz="1400" dirty="0"/>
              <a:t>”</a:t>
            </a:r>
            <a:endParaRPr lang="ru-RU" sz="1400" dirty="0"/>
          </a:p>
        </p:txBody>
      </p:sp>
      <p:pic>
        <p:nvPicPr>
          <p:cNvPr id="4506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9975" y="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6" name="Picture 16" descr="http://today.kz/static/uploads/d1c3dbfa-02b2-417a-9ecc-a2d731969e00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6863" y="2435225"/>
            <a:ext cx="2001837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7" name="Picture 2" descr="http://ekaterinburg.mynedv.ru/i/avat/o_3361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632950" y="2435225"/>
            <a:ext cx="1922463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8" name="Picture 4" descr="https://www.hibiny.com/images/news/2016/122557/139389131cfb411fbaaa585efdf072ab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81250" y="5748338"/>
            <a:ext cx="2008188" cy="113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9" name="Picture 2" descr="http://cfs.4geo.ru/get/market/product/img-204687686_1653155449104125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133013" y="5532438"/>
            <a:ext cx="17256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>
            <a:spLocks noGrp="1"/>
          </p:cNvSpPr>
          <p:nvPr>
            <p:ph type="title"/>
          </p:nvPr>
        </p:nvSpPr>
        <p:spPr>
          <a:xfrm>
            <a:off x="1809750" y="73025"/>
            <a:ext cx="10212388" cy="91122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района на 2020-2022г по основным отраслям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090738" y="1030288"/>
          <a:ext cx="9593262" cy="4983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82463"/>
                <a:gridCol w="1613951"/>
                <a:gridCol w="2398207"/>
                <a:gridCol w="2398207"/>
              </a:tblGrid>
              <a:tr h="566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2021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</a:t>
                      </a:r>
                    </a:p>
                  </a:txBody>
                  <a:tcPr marL="9525" marR="9525" marT="9525" marB="0" anchor="ctr"/>
                </a:tc>
              </a:tr>
              <a:tr h="290286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56411,7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54175,5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65711,1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577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ОБОРОНА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971,6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984,3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1032,0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4817,0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4242,1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3687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НАЦИОНАЛЬНАЯ ЭКОНОМИКА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34456,2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32957,5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34218,7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3625,8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26883,5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27073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ОБРАЗОВАНИЕ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328907,8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327842,3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328212,9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КУЛЬТУРА, КИНЕМАТОГРАФИЯ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80523,1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80223,1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80323,1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СОЦИАЛЬНАЯ ПОЛИТИКА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19930,5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19869,2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22152,3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ФИЗИЧЕСКАЯ КУЛЬТУРА И СПОРТ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СРЕДСТВА МАССОВОЙ ИНФОРМАЦИИ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2119,2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2165,2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6494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ОБСЛУЖИВАНИЕ ГОСУДАРСТВЕННОГО И МУНИЦИПАЛЬНОГО ДОЛГА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542780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МЕЖБЮДЖЕТНЫЕ ТРАНСФЕРТЫ ОБЩЕГО ХАРАКТЕРА БЮДЖЕТАМ БЮДЖЕТНОЙ СИСТЕМЫ РОССИЙСКОЙ ФЕДЕРАЦИИ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43664,3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42384,7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43873,6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338865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575983,8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567360,6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610686,4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615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00" y="2540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160" name="Picture 2" descr="http://archivekuzneck.pnzreg.ru/files/kuzneck_pnzreg_ru/01/finansy/foto(23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889500"/>
            <a:ext cx="1885950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161" name="Прямоугольник 2"/>
          <p:cNvSpPr>
            <a:spLocks noChangeArrowheads="1"/>
          </p:cNvSpPr>
          <p:nvPr/>
        </p:nvSpPr>
        <p:spPr bwMode="auto">
          <a:xfrm>
            <a:off x="2090738" y="6057900"/>
            <a:ext cx="9791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аибольший объем расходов районного бюджета на 2020 год составляют расходы по следующим разделам: -</a:t>
            </a:r>
            <a:r>
              <a:rPr lang="en-US" sz="140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образование – 57,1%; - культура и кинематография – 14,0%; -общегосударственные вопросы -9,8%</a:t>
            </a:r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84338" y="742950"/>
            <a:ext cx="9791700" cy="4870450"/>
          </a:xfrm>
        </p:spPr>
        <p:txBody>
          <a:bodyPr>
            <a:normAutofit lnSpcReduction="10000"/>
          </a:bodyPr>
          <a:lstStyle/>
          <a:p>
            <a:pPr algn="just" fontAlgn="auto">
              <a:lnSpc>
                <a:spcPts val="2000"/>
              </a:lnSpc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слушания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форма участия населения в  осуществлении местного самоуправления. Публичные слушания  проводятся с целью выявления мнения населения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района.</a:t>
            </a:r>
            <a:endParaRPr lang="ru-RU" alt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 житель вправе высказать свое мнение по проекту  бюджета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района,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представить письменные предложения и замечания  для включения их в протокол публичных слушаний.</a:t>
            </a:r>
          </a:p>
          <a:p>
            <a:pPr algn="just" fontAlgn="auto">
              <a:lnSpc>
                <a:spcPts val="2000"/>
              </a:lnSpc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публичных слушаний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заключение, в котором  отражаются выраженные позиции жителей </a:t>
            </a:r>
            <a:r>
              <a:rPr lang="ru-RU" altLang="ru-RU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 муниципального района и </a:t>
            </a:r>
            <a:r>
              <a:rPr lang="ru-RU" alt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рекомендации, сформулированные по результатам публичных  слушаний. Заключение о результатах публичных слушаний подлежит  опубликованию.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 smtClean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Приглашаем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жителей </a:t>
            </a:r>
            <a:r>
              <a:rPr lang="ru-RU" altLang="ru-RU" sz="2000" i="1" dirty="0" smtClean="0">
                <a:solidFill>
                  <a:srgbClr val="FF0000"/>
                </a:solidFill>
                <a:latin typeface="Trebuchet MS" panose="020B0603020202020204" pitchFamily="34" charset="0"/>
              </a:rPr>
              <a:t>Тоншаевского муниципального района </a:t>
            </a:r>
            <a:r>
              <a:rPr lang="ru-RU" altLang="ru-RU" sz="2000" i="1" dirty="0">
                <a:solidFill>
                  <a:srgbClr val="FF0000"/>
                </a:solidFill>
                <a:latin typeface="Trebuchet MS" panose="020B0603020202020204" pitchFamily="34" charset="0"/>
              </a:rPr>
              <a:t>принять участие в ежегодном общественном обсуждении проекта бюджета на публичных слушаниях, </a:t>
            </a: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которые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проходят</a:t>
            </a: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29 ноября 2019г в 15 ч.00 мин.</a:t>
            </a:r>
            <a:endParaRPr lang="ru-RU" altLang="ru-RU" sz="2000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algn="ctr" fontAlgn="auto">
              <a:spcBef>
                <a:spcPts val="10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dirty="0">
                <a:solidFill>
                  <a:srgbClr val="0000FF"/>
                </a:solidFill>
                <a:latin typeface="Trebuchet MS" panose="020B0603020202020204" pitchFamily="34" charset="0"/>
              </a:rPr>
              <a:t>в зале заседаний администрации </a:t>
            </a:r>
            <a:r>
              <a:rPr lang="ru-RU" altLang="ru-RU" sz="2000" dirty="0" smtClean="0">
                <a:solidFill>
                  <a:srgbClr val="0000FF"/>
                </a:solidFill>
                <a:latin typeface="Trebuchet MS" panose="020B0603020202020204" pitchFamily="34" charset="0"/>
              </a:rPr>
              <a:t>Тоншаевского района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algn="ctr" fontAlgn="auto">
              <a:spcBef>
                <a:spcPts val="50"/>
              </a:spcBef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altLang="ru-RU" sz="2000" i="1" dirty="0">
                <a:solidFill>
                  <a:srgbClr val="097055"/>
                </a:solidFill>
                <a:latin typeface="Trebuchet MS" panose="020B0603020202020204" pitchFamily="34" charset="0"/>
              </a:rPr>
              <a:t>по адресу: </a:t>
            </a:r>
            <a:r>
              <a:rPr lang="ru-RU" altLang="ru-RU" sz="2000" i="1" dirty="0" smtClean="0">
                <a:solidFill>
                  <a:srgbClr val="097055"/>
                </a:solidFill>
                <a:latin typeface="Trebuchet MS" panose="020B0603020202020204" pitchFamily="34" charset="0"/>
              </a:rPr>
              <a:t>р.п.Тоншаево, ул. Свердлова,д.2а</a:t>
            </a:r>
            <a:endParaRPr lang="ru-RU" altLang="ru-RU" sz="2000" dirty="0">
              <a:latin typeface="Trebuchet MS" panose="020B0603020202020204" pitchFamily="34" charset="0"/>
            </a:endParaRP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sz="2000" dirty="0"/>
          </a:p>
        </p:txBody>
      </p:sp>
      <p:sp>
        <p:nvSpPr>
          <p:cNvPr id="19458" name="Заголовок 3"/>
          <p:cNvSpPr>
            <a:spLocks noGrp="1" noChangeArrowheads="1"/>
          </p:cNvSpPr>
          <p:nvPr>
            <p:ph type="title"/>
          </p:nvPr>
        </p:nvSpPr>
        <p:spPr>
          <a:xfrm>
            <a:off x="1851025" y="220663"/>
            <a:ext cx="9625013" cy="522287"/>
          </a:xfrm>
        </p:spPr>
        <p:txBody>
          <a:bodyPr>
            <a:spAutoFit/>
          </a:bodyPr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ПУБЛИЧНЫЕ СЛУШАНИЯ ПО ПРОЕКТУ БЮДЖЕТА </a:t>
            </a:r>
          </a:p>
        </p:txBody>
      </p:sp>
      <p:pic>
        <p:nvPicPr>
          <p:cNvPr id="19459" name="Picture 8" descr="_DSC62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9763" y="5697538"/>
            <a:ext cx="3697287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5100" y="0"/>
            <a:ext cx="1238250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>
            <a:spLocks noGrp="1"/>
          </p:cNvSpPr>
          <p:nvPr>
            <p:ph type="title"/>
          </p:nvPr>
        </p:nvSpPr>
        <p:spPr>
          <a:xfrm>
            <a:off x="2636838" y="338138"/>
            <a:ext cx="9429750" cy="920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Распределение расходов бюджета Тоншаевского муниципального района на 2020-2022г 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 основным отраслям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10" descr="http://volbusiness.ru/assets/images/)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45550" y="5230813"/>
            <a:ext cx="3068638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2" descr="https://lanista-group.ru/images/detailed/1/%D0%9E%D1%82%D1%87%D0%B5%D1%82_HR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66700" y="4556125"/>
            <a:ext cx="2343150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7109" name="Объект 6"/>
          <p:cNvGraphicFramePr>
            <a:graphicFrameLocks noGrp="1"/>
          </p:cNvGraphicFramePr>
          <p:nvPr>
            <p:ph idx="1"/>
          </p:nvPr>
        </p:nvGraphicFramePr>
        <p:xfrm>
          <a:off x="1249363" y="1670050"/>
          <a:ext cx="9893300" cy="4452938"/>
        </p:xfrm>
        <a:graphic>
          <a:graphicData uri="http://schemas.openxmlformats.org/presentationml/2006/ole">
            <p:oleObj spid="_x0000_s47109" r:id="rId7" imgW="9894666" imgH="4450466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>
            <a:spLocks noGrp="1"/>
          </p:cNvSpPr>
          <p:nvPr>
            <p:ph type="title"/>
          </p:nvPr>
        </p:nvSpPr>
        <p:spPr>
          <a:xfrm>
            <a:off x="2552700" y="1104900"/>
            <a:ext cx="9029700" cy="1012825"/>
          </a:xfrm>
        </p:spPr>
        <p:txBody>
          <a:bodyPr/>
          <a:lstStyle/>
          <a:p>
            <a:r>
              <a:rPr lang="ru-RU" sz="1800" b="1" smtClean="0"/>
              <a:t>Программный бюджет </a:t>
            </a:r>
            <a:r>
              <a:rPr lang="ru-RU" sz="1800" smtClean="0"/>
              <a:t>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</a:t>
            </a:r>
            <a:br>
              <a:rPr lang="ru-RU" sz="1800" smtClean="0"/>
            </a:br>
            <a:endParaRPr lang="ru-RU" sz="1800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510738" y="5790509"/>
          <a:ext cx="9791700" cy="45619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8131" name="Группа 4"/>
          <p:cNvGrpSpPr>
            <a:grpSpLocks/>
          </p:cNvGrpSpPr>
          <p:nvPr/>
        </p:nvGrpSpPr>
        <p:grpSpPr bwMode="auto">
          <a:xfrm>
            <a:off x="5343525" y="2165350"/>
            <a:ext cx="6310313" cy="746125"/>
            <a:chOff x="4604886" y="1037794"/>
            <a:chExt cx="6511480" cy="830994"/>
          </a:xfrm>
        </p:grpSpPr>
        <p:sp>
          <p:nvSpPr>
            <p:cNvPr id="6" name="Пятиугольник 5"/>
            <p:cNvSpPr/>
            <p:nvPr/>
          </p:nvSpPr>
          <p:spPr>
            <a:xfrm rot="10800000">
              <a:off x="4604886" y="1037794"/>
              <a:ext cx="6511480" cy="830994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ятиугольник 4"/>
            <p:cNvSpPr/>
            <p:nvPr/>
          </p:nvSpPr>
          <p:spPr>
            <a:xfrm>
              <a:off x="4617991" y="1188081"/>
              <a:ext cx="6303440" cy="5710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9950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Осуществление бюджетных расходов посредством финансирования государственных программ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32" name="Группа 7"/>
          <p:cNvGrpSpPr>
            <a:grpSpLocks/>
          </p:cNvGrpSpPr>
          <p:nvPr/>
        </p:nvGrpSpPr>
        <p:grpSpPr bwMode="auto">
          <a:xfrm>
            <a:off x="5343525" y="3081338"/>
            <a:ext cx="6302375" cy="565150"/>
            <a:chOff x="3487743" y="1549682"/>
            <a:chExt cx="6511480" cy="565995"/>
          </a:xfrm>
        </p:grpSpPr>
        <p:sp>
          <p:nvSpPr>
            <p:cNvPr id="9" name="Пятиугольник 8"/>
            <p:cNvSpPr/>
            <p:nvPr/>
          </p:nvSpPr>
          <p:spPr>
            <a:xfrm rot="10800000">
              <a:off x="3487743" y="1589428"/>
              <a:ext cx="6511480" cy="526249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Пятиугольник 4"/>
            <p:cNvSpPr/>
            <p:nvPr/>
          </p:nvSpPr>
          <p:spPr>
            <a:xfrm>
              <a:off x="3553350" y="1549682"/>
              <a:ext cx="6380266" cy="52624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9950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Исполнение бюджета в программной классификации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33" name="Группа 11"/>
          <p:cNvGrpSpPr>
            <a:grpSpLocks/>
          </p:cNvGrpSpPr>
          <p:nvPr/>
        </p:nvGrpSpPr>
        <p:grpSpPr bwMode="auto">
          <a:xfrm>
            <a:off x="5343525" y="3811588"/>
            <a:ext cx="6302375" cy="747712"/>
            <a:chOff x="5603386" y="4226778"/>
            <a:chExt cx="6511480" cy="1023212"/>
          </a:xfrm>
        </p:grpSpPr>
        <p:sp>
          <p:nvSpPr>
            <p:cNvPr id="13" name="Пятиугольник 12"/>
            <p:cNvSpPr/>
            <p:nvPr/>
          </p:nvSpPr>
          <p:spPr>
            <a:xfrm rot="10800000">
              <a:off x="5603386" y="4226778"/>
              <a:ext cx="6511480" cy="1023212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Пятиугольник 4"/>
            <p:cNvSpPr/>
            <p:nvPr/>
          </p:nvSpPr>
          <p:spPr>
            <a:xfrm>
              <a:off x="5751001" y="4381020"/>
              <a:ext cx="6216249" cy="83638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553027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Повышение качества бюджетного планирования и исполнения бюджета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34" name="Группа 14"/>
          <p:cNvGrpSpPr>
            <a:grpSpLocks/>
          </p:cNvGrpSpPr>
          <p:nvPr/>
        </p:nvGrpSpPr>
        <p:grpSpPr bwMode="auto">
          <a:xfrm>
            <a:off x="5065713" y="4681538"/>
            <a:ext cx="6581775" cy="952500"/>
            <a:chOff x="3333275" y="1959551"/>
            <a:chExt cx="6506398" cy="1936011"/>
          </a:xfrm>
        </p:grpSpPr>
        <p:sp>
          <p:nvSpPr>
            <p:cNvPr id="16" name="Пятиугольник 15"/>
            <p:cNvSpPr/>
            <p:nvPr/>
          </p:nvSpPr>
          <p:spPr>
            <a:xfrm rot="10800000">
              <a:off x="3559257" y="2078937"/>
              <a:ext cx="6280416" cy="1639156"/>
            </a:xfrm>
            <a:prstGeom prst="homePlat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ятиугольник 4"/>
            <p:cNvSpPr/>
            <p:nvPr/>
          </p:nvSpPr>
          <p:spPr>
            <a:xfrm>
              <a:off x="3333275" y="1959551"/>
              <a:ext cx="6506398" cy="193601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874389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Мониторинг показателей исполнения целевых программ, оценка эффективности бюджетных расходов</a:t>
              </a:r>
              <a:endParaRPr lang="ru-RU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48135" name="Группа 17"/>
          <p:cNvGrpSpPr>
            <a:grpSpLocks/>
          </p:cNvGrpSpPr>
          <p:nvPr/>
        </p:nvGrpSpPr>
        <p:grpSpPr bwMode="auto">
          <a:xfrm>
            <a:off x="5126038" y="5783263"/>
            <a:ext cx="6557962" cy="869950"/>
            <a:chOff x="4580380" y="10961550"/>
            <a:chExt cx="6925809" cy="3085550"/>
          </a:xfrm>
        </p:grpSpPr>
        <p:sp>
          <p:nvSpPr>
            <p:cNvPr id="19" name="Пятиугольник 18"/>
            <p:cNvSpPr/>
            <p:nvPr/>
          </p:nvSpPr>
          <p:spPr>
            <a:xfrm rot="10800000">
              <a:off x="4580380" y="10995333"/>
              <a:ext cx="6925809" cy="3051767"/>
            </a:xfrm>
            <a:prstGeom prst="homePlate">
              <a:avLst>
                <a:gd name="adj" fmla="val 5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ятиугольник 4"/>
            <p:cNvSpPr/>
            <p:nvPr/>
          </p:nvSpPr>
          <p:spPr>
            <a:xfrm>
              <a:off x="4593792" y="10961550"/>
              <a:ext cx="6912397" cy="24661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46486" tIns="68580" rIns="128016" bIns="68580" spcCol="1270" anchor="ctr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dirty="0">
                <a:solidFill>
                  <a:schemeClr val="tx1"/>
                </a:solidFill>
              </a:endParaRP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dirty="0">
                  <a:solidFill>
                    <a:schemeClr val="tx1"/>
                  </a:solidFill>
                </a:rPr>
                <a:t>Взаимосвязь бюджетных расходов с результатами реализации государственных программ</a:t>
              </a:r>
            </a:p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1200" dirty="0"/>
            </a:p>
          </p:txBody>
        </p:sp>
      </p:grpSp>
      <p:sp>
        <p:nvSpPr>
          <p:cNvPr id="21" name="Блок-схема: альтернативный процесс 20"/>
          <p:cNvSpPr/>
          <p:nvPr/>
        </p:nvSpPr>
        <p:spPr>
          <a:xfrm>
            <a:off x="2641600" y="2288152"/>
            <a:ext cx="2367203" cy="4373217"/>
          </a:xfrm>
          <a:prstGeom prst="flowChartAlternateProcess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1</a:t>
            </a:r>
            <a:r>
              <a:rPr lang="en-US" dirty="0"/>
              <a:t>8</a:t>
            </a:r>
            <a:r>
              <a:rPr lang="ru-RU" dirty="0"/>
              <a:t> Муниципальных программ сформировано в бюджет </a:t>
            </a:r>
            <a:r>
              <a:rPr lang="ru-RU" dirty="0" err="1"/>
              <a:t>Тоншаевского</a:t>
            </a:r>
            <a:r>
              <a:rPr lang="ru-RU" dirty="0"/>
              <a:t> муниципального района </a:t>
            </a:r>
            <a:r>
              <a:rPr lang="ru-RU"/>
              <a:t>на 2020-2022г</a:t>
            </a:r>
            <a:endParaRPr lang="ru-RU" dirty="0"/>
          </a:p>
        </p:txBody>
      </p:sp>
      <p:sp>
        <p:nvSpPr>
          <p:cNvPr id="48139" name="Заголовок 1"/>
          <p:cNvSpPr txBox="1">
            <a:spLocks/>
          </p:cNvSpPr>
          <p:nvPr/>
        </p:nvSpPr>
        <p:spPr bwMode="auto">
          <a:xfrm>
            <a:off x="2768600" y="63500"/>
            <a:ext cx="9029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программный бюджет</a:t>
            </a:r>
          </a:p>
        </p:txBody>
      </p:sp>
      <p:pic>
        <p:nvPicPr>
          <p:cNvPr id="48140" name="Picture 7" descr="logo">
            <a:hlinkClick r:id="rId7"/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31863" y="3460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6638" y="46038"/>
            <a:ext cx="9799637" cy="801687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в 2019-2022 годах в Тоншаевском муниципальном районе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endParaRPr lang="ru-RU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2195513" y="847725"/>
          <a:ext cx="9791700" cy="57546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283159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Расходы, всего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536636,1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575983,8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567360,6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610686,4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3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том числе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Расходы  на реализацию муниципальных программ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487841,9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490363,3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482684,4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511057,7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образования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 на период 2015-2020 годов»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316474,3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323302,0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322236,5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322607,1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культуры </a:t>
                      </a:r>
                      <a:r>
                        <a:rPr lang="ru-RU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78006,3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81369,5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81169,5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18352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агропромышленного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комплекса Тоншаевского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муниципального района на 2015-2020гг»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7098,1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11058,0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10290,3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11288,8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«Защита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населения и территории от чрезвычайных ситуаций, обеспечение пожарной безопасности и безопасности людей на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воде на 2018-2020г»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4945,8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5610,3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4594,4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5467,0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49219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0" name="Picture 14" descr="http://itd0.mycdn.me/image?id=849479957044&amp;t=20&amp;plc=WEB&amp;tkn=*carEuMQmX9uiCYKjTEJlb-dkg1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" y="4460875"/>
            <a:ext cx="1489075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1" name="Picture 6" descr="https://dasq.ru/wp-content/uploads/2017/11/invest-to-education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" y="2624138"/>
            <a:ext cx="14890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222" name="Picture 2" descr="https://avatars.mds.yandex.net/get-zen_doc/163240/pub_5a7c43b2c5feaf12732b9313_5a7c4404799d9dbfb9cc19de/scale_60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8" y="3497263"/>
            <a:ext cx="1825625" cy="93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223" name="AutoShape 4" descr="https://static0.misionesonline.net/wp-content/uploads/2018/09/dhk-1q54fg96gh2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49224" name="Picture 8" descr="http://mpsc.ru/uploads/posts/2017-02/1486426313_opoveschenie_info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8013" y="5537200"/>
            <a:ext cx="1527175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Заголовок 1"/>
          <p:cNvSpPr>
            <a:spLocks noGrp="1"/>
          </p:cNvSpPr>
          <p:nvPr>
            <p:ph type="title"/>
          </p:nvPr>
        </p:nvSpPr>
        <p:spPr>
          <a:xfrm>
            <a:off x="2279650" y="0"/>
            <a:ext cx="9775825" cy="1020763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2019-2022 годах в Тоншаевском муниципальном районе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59000" y="1123950"/>
          <a:ext cx="9791700" cy="55340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1950"/>
                <a:gridCol w="1631950"/>
                <a:gridCol w="1631950"/>
                <a:gridCol w="1631950"/>
                <a:gridCol w="1631950"/>
                <a:gridCol w="1631950"/>
              </a:tblGrid>
              <a:tr h="420683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 имуществом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3061,2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2269,3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2419,3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«Управление муниципальными финансами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Тоншаевского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муниципального района на 2018-2022 г»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58558,5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56174,2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95,9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52893,0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54429,6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97914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«Содействие занятости несовершеннолетних граждан и незанятого населения Тоншаевского р-она на 2016-2020гг."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817484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предпринимательства и туризма Тоншаевского муниципального района на 2017-2018гг»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5350,5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40803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«Обеспечение  граждан  Тоншаевского муниципального района Нижегородской области достойным жильем до 2024гг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1449,3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1460,7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24547,8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57611">
                <a:tc>
                  <a:txBody>
                    <a:bodyPr/>
                    <a:lstStyle/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pic>
        <p:nvPicPr>
          <p:cNvPr id="50236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7" name="Picture 18" descr="http://vustug-info.ru/kotlas-info/kotlas-info/sites/default/files/141822016954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850" y="2395538"/>
            <a:ext cx="13144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8" name="Picture 2" descr="http://www.shymkent13.ru/_nw/6/167200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4850" y="1620838"/>
            <a:ext cx="13843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39" name="Picture 4" descr="https://ds03.infourok.ru/uploads/ex/0bbd/0002b754-bda7f1b0/img3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7375" y="4303713"/>
            <a:ext cx="1501775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0" name="Picture 6" descr="http://xn----ftbdby1aamd0evc.xn--p1ai/assets/components/phpthumbof/cache/802865-24375-19-bezrabotnyj.-17-10-2017-13-48-49.450f9307e7e58fb4d2232dad8e13831d304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4850" y="3403600"/>
            <a:ext cx="132715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241" name="Picture 8" descr="https://23kvartiri.ru/wp-content/uploads/2017/08/%D0%BA%D1%80%D0%B0%D1%81%D0%BD%D0%B4%D0%BE%D0%B0%D1%80-%D0%BA%D1%83%D0%BF%D0%B8%D1%82%D1%8C-%D0%BA%D0%B2%D0%B0%D1%80%D1%82%D0%B8%D1%80%D1%83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4850" y="5403850"/>
            <a:ext cx="1327150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Заголовок 1"/>
          <p:cNvSpPr>
            <a:spLocks noGrp="1"/>
          </p:cNvSpPr>
          <p:nvPr>
            <p:ph type="title"/>
          </p:nvPr>
        </p:nvSpPr>
        <p:spPr>
          <a:xfrm>
            <a:off x="2411413" y="112713"/>
            <a:ext cx="9582150" cy="92075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Основные муниципальные программы реализуемые в 2019-2022 годах в Тоншаевском муниципальном районе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844675" y="835025"/>
          <a:ext cx="9129713" cy="5734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52"/>
                <a:gridCol w="962389"/>
                <a:gridCol w="1631950"/>
                <a:gridCol w="1631950"/>
                <a:gridCol w="1631950"/>
                <a:gridCol w="1631950"/>
              </a:tblGrid>
              <a:tr h="473824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1005918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«Развитие физической культуры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спорта 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и молодежной политики в Тоншаевском муниципальном районе на 2015-2020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33412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насилия и жестокого обращения с детьми, безнадзорности и правонарушений  несовершеннолетних в </a:t>
                      </a:r>
                      <a:r>
                        <a:rPr lang="ru-RU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Тоншаевском</a:t>
                      </a:r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районе на 2015-2020гг.»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002942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«Комплексные меры противодействия злоупотребления наркотиками и их незаконному обороту на 2016-2018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697007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преступлений и иных правонарушений на 2016-2020 годы»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116853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«Профилактика терроризма и экстремизма на территории Тоншаевского муниципального района на 2017-2020 годы»»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12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2" descr="http://sreda24.ru/media/k2/items/cache/a3b88a50508bfd784d06160824d0a0e3_X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850" y="1169988"/>
            <a:ext cx="1274763" cy="89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6" descr="https://banner2.kisspng.com/20180607/oqq/kisspng-crossfit-kettlebell-weight-training-exercise-clip-kickstart-5b19003003dbd0.919396721528365104015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0525" y="2097088"/>
            <a:ext cx="134620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6" name="Picture 8" descr="https://ds02.infourok.ru/uploads/ex/10dc/0005680b-dbeda6f6/img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5138" y="3159125"/>
            <a:ext cx="135572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7" name="Picture 10" descr="https://centrreabilitacii.ru/upload/medialibrary/830/83013d0e7d3c894bb0b45f0d64250ad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5775" y="4352925"/>
            <a:ext cx="134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8" name="Picture 12" descr="https://st2.depositphotos.com/2775931/7391/i/950/depositphotos_73914799-stock-photo-prison-and-convicted-topic-man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0550" y="5373688"/>
            <a:ext cx="1236663" cy="84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8238" y="182563"/>
            <a:ext cx="9550400" cy="735012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муниципальные программы реализуемые </a:t>
            </a: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2019-2022 </a:t>
            </a:r>
            <a:r>
              <a:rPr lang="ru-RU" sz="3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годах в Тоншаевском муниципальном районе</a:t>
            </a:r>
            <a:r>
              <a:rPr lang="ru-RU" sz="2400" b="1" dirty="0">
                <a:solidFill>
                  <a:srgbClr val="7030A0"/>
                </a:solidFill>
              </a:rPr>
              <a:t/>
            </a:r>
            <a:br>
              <a:rPr lang="ru-RU" sz="2400" b="1" dirty="0">
                <a:solidFill>
                  <a:srgbClr val="7030A0"/>
                </a:solidFill>
              </a:rPr>
            </a:br>
            <a:endParaRPr lang="ru-RU" sz="2400" dirty="0">
              <a:solidFill>
                <a:srgbClr val="7030A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227263" y="1322388"/>
          <a:ext cx="9791700" cy="48720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2778"/>
                <a:gridCol w="1631122"/>
                <a:gridCol w="1631950"/>
                <a:gridCol w="1631950"/>
                <a:gridCol w="1631950"/>
                <a:gridCol w="163195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к 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2021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Бюджет  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fontAlgn="b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на  2022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год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«формирование современной городской среды на территории Тоншаевского района»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5737,5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«Обеспечение многодетных семей земельными участками в Тоншаевском муниципальном районе на 2016-2020 годы»</a:t>
                      </a:r>
                    </a:p>
                    <a:p>
                      <a:pPr algn="l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 Устройство контейнерных площадок на территории Тоншаевского района Нижегородской области на 2019-2021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520,0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МП «Использование и охрана земель сельскохозяйственного назначения на территории Тоншаевского муниципального района на 2017-2021 годы»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0637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непрограммные расходы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48794,2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85620,5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175,5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84676,2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99628,7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pic>
        <p:nvPicPr>
          <p:cNvPr id="522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270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8" name="Picture 2" descr="http://www.riakchr.ru/upload/iblock/3cc/3ccca2c33e62c804b58cc2e95a9e72b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1513" y="1771650"/>
            <a:ext cx="1406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79" name="Picture 4" descr="http://dochkiisinochki.ru/wp-content/uploads/2015/05/kartinki-pro-pd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1513" y="2738438"/>
            <a:ext cx="1406525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0" name="Picture 6" descr="http://nevadm.ru/media/cache/bd/15/62/93/b6/58/bd156293b6581dcb8b6639a7672901a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1188" y="3565525"/>
            <a:ext cx="152558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81" name="Picture 8" descr="http://adm-yeisk.ru/sites/default/files/3_9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1825" y="4725988"/>
            <a:ext cx="1520825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>
            <a:spLocks noGrp="1"/>
          </p:cNvSpPr>
          <p:nvPr>
            <p:ph type="title"/>
          </p:nvPr>
        </p:nvSpPr>
        <p:spPr>
          <a:xfrm>
            <a:off x="3024188" y="127000"/>
            <a:ext cx="9029700" cy="1079500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Как распределяются расходы муниципального бюджета на 2019-2022г</a:t>
            </a: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smtClean="0"/>
          </a:p>
        </p:txBody>
      </p:sp>
      <p:pic>
        <p:nvPicPr>
          <p:cNvPr id="53250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8188" y="-58738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3251" name="Объект 13"/>
          <p:cNvGraphicFramePr>
            <a:graphicFrameLocks noGrp="1"/>
          </p:cNvGraphicFramePr>
          <p:nvPr>
            <p:ph idx="1"/>
          </p:nvPr>
        </p:nvGraphicFramePr>
        <p:xfrm>
          <a:off x="1555750" y="1541463"/>
          <a:ext cx="3167063" cy="2403475"/>
        </p:xfrm>
        <a:graphic>
          <a:graphicData uri="http://schemas.openxmlformats.org/presentationml/2006/ole">
            <p:oleObj spid="_x0000_s53251" r:id="rId5" imgW="3170195" imgH="2402032" progId="Excel.Chart.8">
              <p:embed/>
            </p:oleObj>
          </a:graphicData>
        </a:graphic>
      </p:graphicFrame>
      <p:graphicFrame>
        <p:nvGraphicFramePr>
          <p:cNvPr id="53252" name="Объект 13"/>
          <p:cNvGraphicFramePr>
            <a:graphicFrameLocks/>
          </p:cNvGraphicFramePr>
          <p:nvPr/>
        </p:nvGraphicFramePr>
        <p:xfrm>
          <a:off x="6100763" y="1868488"/>
          <a:ext cx="3167062" cy="2405062"/>
        </p:xfrm>
        <a:graphic>
          <a:graphicData uri="http://schemas.openxmlformats.org/presentationml/2006/ole">
            <p:oleObj spid="_x0000_s53252" r:id="rId6" imgW="3164098" imgH="2408129" progId="Excel.Chart.8">
              <p:embed/>
            </p:oleObj>
          </a:graphicData>
        </a:graphic>
      </p:graphicFrame>
      <p:graphicFrame>
        <p:nvGraphicFramePr>
          <p:cNvPr id="53253" name="Объект 13"/>
          <p:cNvGraphicFramePr>
            <a:graphicFrameLocks/>
          </p:cNvGraphicFramePr>
          <p:nvPr/>
        </p:nvGraphicFramePr>
        <p:xfrm>
          <a:off x="3033713" y="4183063"/>
          <a:ext cx="3168650" cy="2403475"/>
        </p:xfrm>
        <a:graphic>
          <a:graphicData uri="http://schemas.openxmlformats.org/presentationml/2006/ole">
            <p:oleObj spid="_x0000_s53253" r:id="rId7" imgW="3164098" imgH="2408129" progId="Excel.Chart.8">
              <p:embed/>
            </p:oleObj>
          </a:graphicData>
        </a:graphic>
      </p:graphicFrame>
      <p:graphicFrame>
        <p:nvGraphicFramePr>
          <p:cNvPr id="53254" name="Объект 13"/>
          <p:cNvGraphicFramePr>
            <a:graphicFrameLocks/>
          </p:cNvGraphicFramePr>
          <p:nvPr/>
        </p:nvGraphicFramePr>
        <p:xfrm>
          <a:off x="8086725" y="3843338"/>
          <a:ext cx="3919538" cy="2935287"/>
        </p:xfrm>
        <a:graphic>
          <a:graphicData uri="http://schemas.openxmlformats.org/presentationml/2006/ole">
            <p:oleObj spid="_x0000_s53254" r:id="rId8" imgW="3913971" imgH="2932430" progId="Excel.Chart.8">
              <p:embed/>
            </p:oleObj>
          </a:graphicData>
        </a:graphic>
      </p:graphicFrame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>
            <a:spLocks noGrp="1"/>
          </p:cNvSpPr>
          <p:nvPr>
            <p:ph type="title"/>
          </p:nvPr>
        </p:nvSpPr>
        <p:spPr>
          <a:xfrm>
            <a:off x="1844675" y="215900"/>
            <a:ext cx="10086975" cy="892175"/>
          </a:xfrm>
        </p:spPr>
        <p:txBody>
          <a:bodyPr/>
          <a:lstStyle/>
          <a:p>
            <a:pPr algn="ctr"/>
            <a:r>
              <a:rPr lang="ru-RU" sz="24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smtClean="0">
                <a:solidFill>
                  <a:srgbClr val="000000"/>
                </a:solidFill>
                <a:latin typeface="Calibri" pitchFamily="34" charset="0"/>
              </a:rPr>
              <a:t/>
            </a:r>
            <a:br>
              <a:rPr lang="ru-RU" sz="240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образования Тоншаевского муниципального района на период 2015-2020 годов», утверждена постановлением Администрации Тоншаевского муниципального района № 165 от 12 ноября 2014 года</a:t>
            </a:r>
            <a:b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smtClean="0">
                <a:solidFill>
                  <a:srgbClr val="000000"/>
                </a:solidFill>
                <a:latin typeface="Calibri" pitchFamily="34" charset="0"/>
              </a:rPr>
              <a:t>  </a:t>
            </a:r>
            <a:br>
              <a:rPr lang="ru-RU" sz="3200" smtClean="0">
                <a:solidFill>
                  <a:srgbClr val="000000"/>
                </a:solidFill>
                <a:latin typeface="Calibri" pitchFamily="34" charset="0"/>
              </a:rPr>
            </a:br>
            <a:endParaRPr lang="ru-RU" sz="32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2275" y="1844675"/>
            <a:ext cx="10239375" cy="1047750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Формировании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Тоншаевского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муниципального района образовательной системы, обеспечивающей доступность качественного образования, отвечающего потребностям инновационного развития экономики региона, ожиданиям общества и каждого гражданина.</a:t>
            </a:r>
          </a:p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endParaRPr lang="ru-RU" dirty="0"/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1844675" y="2905125"/>
          <a:ext cx="9780588" cy="806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857"/>
                <a:gridCol w="1459831"/>
                <a:gridCol w="1395664"/>
                <a:gridCol w="1507957"/>
                <a:gridCol w="1279357"/>
              </a:tblGrid>
              <a:tr h="29373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40062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316474,3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323302,0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322236,5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322607,1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54295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образования Администрации Тоншаевского муниципального района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96" name="Rectangle 1"/>
          <p:cNvSpPr>
            <a:spLocks noChangeArrowheads="1"/>
          </p:cNvSpPr>
          <p:nvPr/>
        </p:nvSpPr>
        <p:spPr bwMode="auto">
          <a:xfrm>
            <a:off x="898525" y="3887788"/>
            <a:ext cx="81470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Направление расходования бюджетных средств в рамках программы:</a:t>
            </a:r>
            <a:endParaRPr lang="ru-RU" altLang="ru-RU" b="1" u="sng">
              <a:latin typeface="Times New Roman" pitchFamily="18" charset="0"/>
              <a:cs typeface="Times New Roman" pitchFamily="18" charset="0"/>
            </a:endParaRPr>
          </a:p>
          <a:p>
            <a:r>
              <a:rPr lang="ru-RU" sz="900"/>
              <a:t>1) совершенствование содержания и технологий образования, создание в системе дошкольного и общего образования равных возможностей в получении качественного образования для всех категорий детей, в том числе детей с ограниченными возможностями здоровья;</a:t>
            </a:r>
          </a:p>
          <a:p>
            <a:r>
              <a:rPr lang="ru-RU" sz="900"/>
              <a:t>2) создание условий, обеспечивающих соответствие муниципальной системы дополнительного образования требованиям инновационного развития экономики, удовлетворение ожиданий общества и каждого гражданина, создание в системе воспитания и дополнительного образования равных возможностей для современного качественного образования, и позитивной социализации детей;</a:t>
            </a:r>
          </a:p>
          <a:p>
            <a:r>
              <a:rPr lang="ru-RU" sz="900"/>
              <a:t>3) обеспечение надежной и актуальной информацией процессов принятия решений участниками образовательных отношений в целях повышения качества образования;</a:t>
            </a:r>
          </a:p>
          <a:p>
            <a:r>
              <a:rPr lang="ru-RU" sz="900"/>
              <a:t>4) создание условий для повышения гражданской ответственности за судьбу страны, повышение уровня консолидации общества для решения задач обеспечения национальной безопасности и устойчивого развития Российской Федерации, укрепление чувства сопричастности граждан к великой истории и культуре России, обеспечение преемственности поколений россиян, воспитание гражданина, любящего свою Родину и семью, имеющего активную жизненную позицию;</a:t>
            </a:r>
          </a:p>
          <a:p>
            <a:r>
              <a:rPr lang="ru-RU" sz="900"/>
              <a:t>5) развитие инфраструктуры и организационно-экономических механизмов, обеспечивающих доступность качественного образования;</a:t>
            </a:r>
          </a:p>
          <a:p>
            <a:r>
              <a:rPr lang="ru-RU" sz="900"/>
              <a:t>6) обеспечение доступных качественных образовательных услуг дошкольного образования семьям, имеющим детей дошкольного возраста, проживающим на территории Тоншаевского муниципального района, и предоставление права на качественное образование, соответствующее современному уровню требований, детям младшего школьного возраста, проживающим на отдаленных территориях в сельской местности;</a:t>
            </a:r>
          </a:p>
          <a:p>
            <a:r>
              <a:rPr lang="ru-RU" sz="900"/>
              <a:t>7) обеспечение государственных гарантий прав граждан на получение общедоступного дошкольного образования;</a:t>
            </a:r>
          </a:p>
          <a:p>
            <a:r>
              <a:rPr lang="ru-RU" sz="900"/>
              <a:t>8) обеспечение социально-правовой защиты детей на территории Тоншаевского муниципального района;</a:t>
            </a:r>
          </a:p>
          <a:p>
            <a:r>
              <a:rPr lang="ru-RU" sz="900"/>
              <a:t>9) создание в общеобразовательных организациях, расположенных в сельской местности, условий для занятия физической культурой и спортом.</a:t>
            </a:r>
          </a:p>
        </p:txBody>
      </p:sp>
      <p:pic>
        <p:nvPicPr>
          <p:cNvPr id="5429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" y="76200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98" name="Picture 2" descr="http://hram-tonshaevo.cerkov.ru/files/2017/05/dsmntOcYwH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045575" y="4256088"/>
            <a:ext cx="2757488" cy="2287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>
            <a:spLocks noGrp="1"/>
          </p:cNvSpPr>
          <p:nvPr>
            <p:ph type="title"/>
          </p:nvPr>
        </p:nvSpPr>
        <p:spPr>
          <a:xfrm>
            <a:off x="2297113" y="112713"/>
            <a:ext cx="9029700" cy="944562"/>
          </a:xfrm>
        </p:spPr>
        <p:txBody>
          <a:bodyPr/>
          <a:lstStyle/>
          <a:p>
            <a:pPr algn="ctr"/>
            <a:r>
              <a:rPr lang="ru-RU" sz="24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культуры Тоншаевского муниципального района Нижегородской области на 2018-2020 годы»</a:t>
            </a:r>
            <a:endParaRPr lang="ru-RU" sz="24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952625" y="1108075"/>
            <a:ext cx="914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Отдел культуры Администрации Тоншаевского муниципального района</a:t>
            </a:r>
            <a:endParaRPr lang="ru-RU" alt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538288" y="1720850"/>
            <a:ext cx="10239375" cy="104775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Clr>
                <a:schemeClr val="accent3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ru-RU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культурного и исторического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наследия .Обеспечение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доступа граждан к культурным ценностям и участию 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культурной жизни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реализация творческого потенциала людей, проживающих на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района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Создание благоприятных условий для развития сферы культуры</a:t>
            </a:r>
          </a:p>
          <a:p>
            <a:pPr fontAlgn="auto">
              <a:spcAft>
                <a:spcPts val="0"/>
              </a:spcAft>
              <a:defRPr/>
            </a:pPr>
            <a:endParaRPr lang="ru-RU" sz="1800" dirty="0"/>
          </a:p>
        </p:txBody>
      </p:sp>
      <p:graphicFrame>
        <p:nvGraphicFramePr>
          <p:cNvPr id="6" name="Объект 3"/>
          <p:cNvGraphicFramePr>
            <a:graphicFrameLocks/>
          </p:cNvGraphicFramePr>
          <p:nvPr/>
        </p:nvGraphicFramePr>
        <p:xfrm>
          <a:off x="1320800" y="2849563"/>
          <a:ext cx="10456863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23085"/>
                <a:gridCol w="1560836"/>
                <a:gridCol w="1492231"/>
                <a:gridCol w="1612292"/>
                <a:gridCol w="1367876"/>
              </a:tblGrid>
              <a:tr h="361464">
                <a:tc>
                  <a:txBody>
                    <a:bodyPr/>
                    <a:lstStyle/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392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2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78006,3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81369,5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81069,5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81169,5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5320" name="Rectangle 1"/>
          <p:cNvSpPr>
            <a:spLocks noChangeArrowheads="1"/>
          </p:cNvSpPr>
          <p:nvPr/>
        </p:nvSpPr>
        <p:spPr bwMode="auto">
          <a:xfrm>
            <a:off x="1130300" y="3978275"/>
            <a:ext cx="8147050" cy="258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900" b="1"/>
              <a:t>Результаты программы</a:t>
            </a:r>
            <a:r>
              <a:rPr lang="ru-RU" sz="900"/>
              <a:t> : Число высококвалифицированных работников в сфере культуры составит  25 человек. Повышение средней заработной платы работников культуры. Расширение доступа населения к культурным ценностям и информации Тоншаевского муниципального района путем информатизации отрасли.</a:t>
            </a:r>
          </a:p>
          <a:p>
            <a:r>
              <a:rPr lang="ru-RU" sz="900" b="1"/>
              <a:t>Подпрограмма «Сохранение и развитие материально - технической базы муниципальных учреждений культуры Тоншаевского муниципального района»</a:t>
            </a:r>
            <a:r>
              <a:rPr lang="ru-RU" sz="900"/>
              <a:t> </a:t>
            </a:r>
          </a:p>
          <a:p>
            <a:r>
              <a:rPr lang="ru-RU" sz="900"/>
              <a:t>Непосредственные результаты: В 5 муниципальных учреждениях культуры будет выполнен капитальный ремонт, в том числе в 4 домах культуры, в 1 образовательном учреждении.  Приобретение в муниципальную собственность здания для размещения Муниципального бюджетного учреждения дошкольного образования Тоншаевская детская музыкальная школа (далее - ДМШ) и  проведение реконструкции здания.</a:t>
            </a:r>
          </a:p>
          <a:p>
            <a:r>
              <a:rPr lang="ru-RU" sz="900" b="1"/>
              <a:t>Подпрограмма «Развитие самодеятельного художественного творчества. Поддержка дополнительного образования» </a:t>
            </a:r>
            <a:r>
              <a:rPr lang="ru-RU" sz="900"/>
              <a:t>Непосредственные результаты: Число участников культурно - досуговых мероприятий составит 194591 человек. Количество детей, привлекаемых к участию в творческих мероприятиях составит 1181 человек. Количество проведенных культурно-массовых мероприятий составит 2989 Сохранение  контингента ДМШ, разработка, расширение и внедрение  новых образовательных программ, (общеразвивающих и предпрофессиональных) отражающих современное состояние культуры, а также местные культурные традиции. Открытие новых отделений. Количество библиографических записей в сводном электронном каталоге библиотек Нижегородской области, в том числе включенных в сводный электронный каталог библиотек России, составит 73010 записей Количество публичных библиотек, подключенных к информационно-телекоммуникационной сети «Интернет», увеличится до 12 библиотек Охват населения библиотечным обслуживанием составит 16,5 тыс. жителей района. Количество музейных предметов, представленных в открытом показе,  составит 470 единиц хранения Посещаемость муниципального учреждения культуры Тоншаевский краеведческий музей о увеличится до 7600 человек</a:t>
            </a:r>
          </a:p>
        </p:txBody>
      </p:sp>
      <p:pic>
        <p:nvPicPr>
          <p:cNvPr id="5532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4" descr="https://ds04.infourok.ru/uploads/ex/0165/0014e8f4-daca0e85/hello_html_2c5afef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77350" y="3836988"/>
            <a:ext cx="2500313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>
            <a:spLocks noGrp="1"/>
          </p:cNvSpPr>
          <p:nvPr>
            <p:ph type="title"/>
          </p:nvPr>
        </p:nvSpPr>
        <p:spPr>
          <a:xfrm>
            <a:off x="1952625" y="36513"/>
            <a:ext cx="10239375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МП «Развитие агропромышленного комплекса</a:t>
            </a:r>
            <a:b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Тоншаевского муниципального района на 2015-2020г»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2500313" y="1179513"/>
            <a:ext cx="914400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/>
            <a:r>
              <a:rPr lang="ru-RU" altLang="ru-RU" b="1" u="sng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Координатор муниципальной программы:</a:t>
            </a:r>
            <a:r>
              <a:rPr lang="ru-RU" altLang="ru-RU" b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Управление сельского хозяйства</a:t>
            </a:r>
            <a:r>
              <a:rPr lang="ru-RU" altLang="ru-RU" sz="15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Администрации Тоншаевского муниципального района</a:t>
            </a:r>
            <a:endParaRPr lang="ru-RU" altLang="ru-RU" sz="1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Объект 2"/>
          <p:cNvSpPr>
            <a:spLocks noGrp="1"/>
          </p:cNvSpPr>
          <p:nvPr>
            <p:ph idx="1"/>
          </p:nvPr>
        </p:nvSpPr>
        <p:spPr>
          <a:xfrm>
            <a:off x="1952625" y="1857375"/>
            <a:ext cx="10239375" cy="623888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Цель программы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 развитие производственно-финансовой деятельности организаций агропромышленного комплекса , создание условий для устойчивого развития сельских территорий</a:t>
            </a:r>
          </a:p>
        </p:txBody>
      </p:sp>
      <p:graphicFrame>
        <p:nvGraphicFramePr>
          <p:cNvPr id="8" name="Объект 3"/>
          <p:cNvGraphicFramePr>
            <a:graphicFrameLocks/>
          </p:cNvGraphicFramePr>
          <p:nvPr/>
        </p:nvGraphicFramePr>
        <p:xfrm>
          <a:off x="8248650" y="3208338"/>
          <a:ext cx="3729038" cy="892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0649"/>
                <a:gridCol w="561975"/>
                <a:gridCol w="600075"/>
                <a:gridCol w="590550"/>
                <a:gridCol w="585613"/>
              </a:tblGrid>
              <a:tr h="297638">
                <a:tc>
                  <a:txBody>
                    <a:bodyPr/>
                    <a:lstStyle/>
                    <a:p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2964">
                <a:tc>
                  <a:txBody>
                    <a:bodyPr/>
                    <a:lstStyle/>
                    <a:p>
                      <a:r>
                        <a:rPr lang="ru-RU" sz="11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</a:t>
                      </a:r>
                      <a:r>
                        <a:rPr lang="ru-RU" sz="11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финансирования в тыс. руб.</a:t>
                      </a:r>
                      <a:endParaRPr lang="ru-RU" sz="11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7098,1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11058,0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10290,3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11288,8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496888" y="2586038"/>
          <a:ext cx="7721600" cy="4125912"/>
        </p:xfrm>
        <a:graphic>
          <a:graphicData uri="http://schemas.openxmlformats.org/drawingml/2006/table">
            <a:tbl>
              <a:tblPr/>
              <a:tblGrid>
                <a:gridCol w="3314700"/>
                <a:gridCol w="825500"/>
                <a:gridCol w="825500"/>
                <a:gridCol w="823912"/>
                <a:gridCol w="825500"/>
                <a:gridCol w="1106488"/>
              </a:tblGrid>
              <a:tr h="277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целевых индикаторов и показателей развития сельского хозяйства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Единицы измерения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сельского хозяйства в хозяйствах всех категорий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Индекс производства продукции растениеводства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производства продукции животноводства (в сопоставимых ценах)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107,6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105,6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Индекс физического объема инвестиций в основной капитал сельского хозяйства к предыдущему году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104,7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77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Уровень рентабельности сельскохозяйственных организаций (с учетом субсидий)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процентов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9,8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Среднемесячная номинальная заработная плата в сельском хозяйстве (по сельскохозяйственным организациям) </a:t>
                      </a:r>
                    </a:p>
                  </a:txBody>
                  <a:tcPr marL="34655" marR="34655" marT="0" marB="0" anchor="b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10875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111420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11992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46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Стоимость валовой сельскохозяйственной продукции в действующих ценах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тыс. рублей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332554,1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351431,9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356703,1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376951,7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207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Валовой сбор зерновых и зернобобовых культур в хозяйствах всех категорий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4865,4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415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Производство молока в сельскохозяйственных организациях, крестьянских (фермерских) хозяйствах, включая индивидуальных предпринимателей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тонн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734,9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741,5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748,1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754,1</a:t>
                      </a:r>
                    </a:p>
                  </a:txBody>
                  <a:tcPr marL="34655" marR="34655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5642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424" name="Picture 2" descr="http://spkopanskoe.ru/informatsiya-dlya-mfkh-lpkh/14830098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97875" y="4827588"/>
            <a:ext cx="3614738" cy="176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2935288" y="114300"/>
            <a:ext cx="8716962" cy="6032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20483" name="Прямоугольник 12"/>
          <p:cNvSpPr>
            <a:spLocks noChangeArrowheads="1"/>
          </p:cNvSpPr>
          <p:nvPr/>
        </p:nvSpPr>
        <p:spPr bwMode="auto">
          <a:xfrm>
            <a:off x="2036763" y="862013"/>
            <a:ext cx="98679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73050" indent="-273050" algn="just">
              <a:spcBef>
                <a:spcPts val="575"/>
              </a:spcBef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«Бюджет для граждан» познакомит Вас с положениями проекта основного финансового документа Тоншаевского муниципального района – решения Земского собрания Тоншаевского муниципального  района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“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О бюджете муниципального района на 2020 год и плановый период 2021 и 2022 годов.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В документе в доступной форме представлено описание доходов, расходов бюджета и их структуры, приоритетные направления расходования бюджетных средств, объемы бюджетных ассигнований, направляемых на финансирование социально-значимых мероприятий в сфере образования, культуры, физической культуры и спорта, социальной политики и в других сферах.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пенсионерам и другим категориям населения, так как бюджет муниципального района затрагивает интересы каждого жителя Тоншаевского муниципального района.</a:t>
            </a:r>
          </a:p>
          <a:p>
            <a:pPr marL="273050" indent="-273050" algn="just">
              <a:spcBef>
                <a:spcPts val="575"/>
              </a:spcBef>
            </a:pPr>
            <a:r>
              <a:rPr lang="ru-RU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>
              <a:latin typeface="Calibri" pitchFamily="34" charset="0"/>
            </a:endParaRPr>
          </a:p>
        </p:txBody>
      </p:sp>
      <p:pic>
        <p:nvPicPr>
          <p:cNvPr id="20484" name="Picture 16" descr="https://s.vtambove.ru/localStorage/news/9b/a7/98/96/9ba79896_resizedScaled_1020to67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95863" y="5099050"/>
            <a:ext cx="2916237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Объект 4"/>
          <p:cNvSpPr>
            <a:spLocks noGrp="1"/>
          </p:cNvSpPr>
          <p:nvPr>
            <p:ph idx="1"/>
          </p:nvPr>
        </p:nvSpPr>
        <p:spPr>
          <a:xfrm>
            <a:off x="3260725" y="6121400"/>
            <a:ext cx="7993063" cy="285750"/>
          </a:xfrm>
        </p:spPr>
        <p:txBody>
          <a:bodyPr>
            <a:spAutoFit/>
          </a:bodyPr>
          <a:lstStyle/>
          <a:p>
            <a:r>
              <a:rPr lang="ru-RU" sz="1400" b="1" smtClean="0">
                <a:solidFill>
                  <a:srgbClr val="7030A0"/>
                </a:solidFill>
              </a:rPr>
              <a:t>Муниципальный долг – совокупность долговых обязательств муниципального образования</a:t>
            </a:r>
          </a:p>
        </p:txBody>
      </p:sp>
      <p:graphicFrame>
        <p:nvGraphicFramePr>
          <p:cNvPr id="9" name="Схема 8"/>
          <p:cNvGraphicFramePr/>
          <p:nvPr/>
        </p:nvGraphicFramePr>
        <p:xfrm>
          <a:off x="2675933" y="1007459"/>
          <a:ext cx="3805014" cy="2181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Схема 9"/>
          <p:cNvGraphicFramePr/>
          <p:nvPr/>
        </p:nvGraphicFramePr>
        <p:xfrm>
          <a:off x="3138860" y="3589657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/>
        </p:nvGraphicFramePr>
        <p:xfrm>
          <a:off x="7594780" y="994783"/>
          <a:ext cx="3759020" cy="2109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12" name="Схема 11"/>
          <p:cNvGraphicFramePr/>
          <p:nvPr/>
        </p:nvGraphicFramePr>
        <p:xfrm>
          <a:off x="8014072" y="3611546"/>
          <a:ext cx="3240360" cy="2160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57350" name="TextBox 12"/>
          <p:cNvSpPr txBox="1">
            <a:spLocks noChangeArrowheads="1"/>
          </p:cNvSpPr>
          <p:nvPr/>
        </p:nvSpPr>
        <p:spPr bwMode="auto">
          <a:xfrm>
            <a:off x="2546350" y="6418263"/>
            <a:ext cx="88074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 b="1">
                <a:solidFill>
                  <a:srgbClr val="7030A0"/>
                </a:solidFill>
                <a:latin typeface="Calibri" pitchFamily="34" charset="0"/>
              </a:rPr>
              <a:t>Муниципальный долг Тоншаевского муниципального района  находится на экономически безопасном уровне</a:t>
            </a:r>
          </a:p>
        </p:txBody>
      </p:sp>
      <p:pic>
        <p:nvPicPr>
          <p:cNvPr id="57351" name="Picture 7" descr="logo">
            <a:hlinkClick r:id="rId22"/>
          </p:cNvPr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2" name="Заголовок 1"/>
          <p:cNvSpPr txBox="1">
            <a:spLocks/>
          </p:cNvSpPr>
          <p:nvPr/>
        </p:nvSpPr>
        <p:spPr bwMode="auto">
          <a:xfrm>
            <a:off x="1995488" y="-174625"/>
            <a:ext cx="9909175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муниципального долга, млн.руб</a:t>
            </a:r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>
            <a:spLocks noGrp="1"/>
          </p:cNvSpPr>
          <p:nvPr>
            <p:ph type="title"/>
          </p:nvPr>
        </p:nvSpPr>
        <p:spPr>
          <a:xfrm>
            <a:off x="2827338" y="166688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Верхний предел муниципального долга </a:t>
            </a:r>
          </a:p>
        </p:txBody>
      </p:sp>
      <p:graphicFrame>
        <p:nvGraphicFramePr>
          <p:cNvPr id="58370" name="Объект 5"/>
          <p:cNvGraphicFramePr>
            <a:graphicFrameLocks noGrp="1"/>
          </p:cNvGraphicFramePr>
          <p:nvPr>
            <p:ph idx="1"/>
          </p:nvPr>
        </p:nvGraphicFramePr>
        <p:xfrm>
          <a:off x="1789113" y="1441450"/>
          <a:ext cx="9893300" cy="4452938"/>
        </p:xfrm>
        <a:graphic>
          <a:graphicData uri="http://schemas.openxmlformats.org/presentationml/2006/ole">
            <p:oleObj spid="_x0000_s58370" r:id="rId3" imgW="9888569" imgH="4456562" progId="Excel.Chart.8">
              <p:embed/>
            </p:oleObj>
          </a:graphicData>
        </a:graphic>
      </p:graphicFrame>
      <p:pic>
        <p:nvPicPr>
          <p:cNvPr id="58371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Рисунок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49888" y="5803900"/>
            <a:ext cx="21463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>
            <a:spLocks noGrp="1"/>
          </p:cNvSpPr>
          <p:nvPr>
            <p:ph type="title"/>
          </p:nvPr>
        </p:nvSpPr>
        <p:spPr>
          <a:xfrm>
            <a:off x="2455863" y="139700"/>
            <a:ext cx="9736137" cy="801688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Объем расходов на обслуживание муниципального долга </a:t>
            </a:r>
          </a:p>
        </p:txBody>
      </p:sp>
      <p:graphicFrame>
        <p:nvGraphicFramePr>
          <p:cNvPr id="59394" name="Объект 5"/>
          <p:cNvGraphicFramePr>
            <a:graphicFrameLocks noGrp="1"/>
          </p:cNvGraphicFramePr>
          <p:nvPr>
            <p:ph idx="1"/>
          </p:nvPr>
        </p:nvGraphicFramePr>
        <p:xfrm>
          <a:off x="2527300" y="1774825"/>
          <a:ext cx="8877300" cy="4452938"/>
        </p:xfrm>
        <a:graphic>
          <a:graphicData uri="http://schemas.openxmlformats.org/presentationml/2006/ole">
            <p:oleObj spid="_x0000_s59394" r:id="rId3" imgW="8876545" imgH="4456562" progId="Excel.Chart.8">
              <p:embed/>
            </p:oleObj>
          </a:graphicData>
        </a:graphic>
      </p:graphicFrame>
      <p:pic>
        <p:nvPicPr>
          <p:cNvPr id="59395" name="Picture 7" descr="logo">
            <a:hlinkClick r:id="rId4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6" name="Picture 8" descr="https://img3.stockfresh.com/files/t/texelart/m/88/5928112_stock-photo-3d-white-people-man-with-piles-of-euro-coin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38113" y="4546600"/>
            <a:ext cx="2084387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396902" y="1903169"/>
          <a:ext cx="9414098" cy="3545131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741271"/>
                <a:gridCol w="1091177"/>
                <a:gridCol w="1099901"/>
                <a:gridCol w="1224199"/>
                <a:gridCol w="1066472"/>
                <a:gridCol w="1184722"/>
                <a:gridCol w="1006356"/>
              </a:tblGrid>
              <a:tr h="52602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                                                                                              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200" b="0" u="none" strike="noStrike" dirty="0">
                          <a:effectLst/>
                          <a:latin typeface="+mn-lt"/>
                        </a:rPr>
                        <a:t> Наименование показателя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2020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2021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2022 год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8165" marR="8165" marT="8165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27642">
                <a:tc v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привлечения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u="none" strike="noStrike" dirty="0" smtClean="0">
                          <a:effectLst/>
                          <a:latin typeface="+mn-lt"/>
                        </a:rPr>
                        <a:t>Объем погашения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1096831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Бюджетные кредиты от других бюджетов бюджетной системы Российской Федерации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6,0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  <a:tr h="994633">
                <a:tc>
                  <a:txBody>
                    <a:bodyPr/>
                    <a:lstStyle/>
                    <a:p>
                      <a:pPr algn="l" fontAlgn="b"/>
                      <a:r>
                        <a:rPr lang="ru-RU" sz="1200" b="0" u="none" strike="noStrike" dirty="0" smtClean="0">
                          <a:effectLst/>
                          <a:latin typeface="+mn-lt"/>
                        </a:rPr>
                        <a:t>Кредиты кредитных организаций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195961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2,7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165" marR="8165" marT="8165" marB="0" anchor="ctr"/>
                </a:tc>
              </a:tr>
            </a:tbl>
          </a:graphicData>
        </a:graphic>
      </p:graphicFrame>
      <p:pic>
        <p:nvPicPr>
          <p:cNvPr id="60418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Заголовок 1"/>
          <p:cNvSpPr txBox="1">
            <a:spLocks/>
          </p:cNvSpPr>
          <p:nvPr/>
        </p:nvSpPr>
        <p:spPr bwMode="auto">
          <a:xfrm>
            <a:off x="2020888" y="82550"/>
            <a:ext cx="9910762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Муниципальные внутренние заимствования, млн.руб.</a:t>
            </a:r>
          </a:p>
        </p:txBody>
      </p:sp>
    </p:spTree>
  </p:cSld>
  <p:clrMapOvr>
    <a:masterClrMapping/>
  </p:clrMapOvr>
  <p:transition spd="med"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AutoShape 18" descr="https://www.fool.com.au/wp-content/uploads/2017/05/Family-with-House-Car-Toy-Symbols-16.9.jpg"/>
          <p:cNvSpPr>
            <a:spLocks noChangeAspect="1" noChangeArrowheads="1"/>
          </p:cNvSpPr>
          <p:nvPr/>
        </p:nvSpPr>
        <p:spPr bwMode="auto">
          <a:xfrm>
            <a:off x="3922713" y="-460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42" name="AutoShape 20" descr="https://www.fool.com.au/wp-content/uploads/2017/05/Family-with-House-Car-Toy-Symbols-16.9.jpg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1443" name="Заголовок 1"/>
          <p:cNvSpPr>
            <a:spLocks noGrp="1"/>
          </p:cNvSpPr>
          <p:nvPr>
            <p:ph type="title"/>
          </p:nvPr>
        </p:nvSpPr>
        <p:spPr>
          <a:xfrm>
            <a:off x="2986088" y="312738"/>
            <a:ext cx="9029700" cy="1325562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Качество управления муниципальных районов по уровню открытости бюджетных данных </a:t>
            </a:r>
          </a:p>
        </p:txBody>
      </p:sp>
      <p:sp>
        <p:nvSpPr>
          <p:cNvPr id="61444" name="Заголовок 1"/>
          <p:cNvSpPr txBox="1">
            <a:spLocks/>
          </p:cNvSpPr>
          <p:nvPr/>
        </p:nvSpPr>
        <p:spPr bwMode="auto">
          <a:xfrm>
            <a:off x="3079750" y="3836988"/>
            <a:ext cx="9029700" cy="132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2800">
                <a:solidFill>
                  <a:srgbClr val="2E75B6"/>
                </a:solidFill>
                <a:latin typeface="Cambria" pitchFamily="18" charset="0"/>
              </a:rPr>
              <a:t>  </a:t>
            </a:r>
          </a:p>
        </p:txBody>
      </p:sp>
      <p:pic>
        <p:nvPicPr>
          <p:cNvPr id="61445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6" name="Заголовок 1"/>
          <p:cNvSpPr txBox="1">
            <a:spLocks/>
          </p:cNvSpPr>
          <p:nvPr/>
        </p:nvSpPr>
        <p:spPr bwMode="auto">
          <a:xfrm>
            <a:off x="3079750" y="2097088"/>
            <a:ext cx="827087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600">
                <a:latin typeface="Times New Roman" pitchFamily="18" charset="0"/>
                <a:cs typeface="Times New Roman" pitchFamily="18" charset="0"/>
              </a:rPr>
              <a:t>В 2019 году управление финансов администрации Тоншаевского района  приняло участие в отборе на получение гранта в целях поощрения муниципальных районов и городских округов Нижегородской области, достигающих наилучших результатов в сфере повышения эффективности бюджетных расходов за 2018 год. По результатам отбора Тоншаевский район занял 6 место из 19 муниципальных районов и городских округов с получением гранта в сумме 990,181 тыс.рублей.</a:t>
            </a:r>
            <a:endParaRPr lang="ru-RU" sz="1600">
              <a:latin typeface="Cambria" pitchFamily="18" charset="0"/>
            </a:endParaRPr>
          </a:p>
        </p:txBody>
      </p:sp>
      <p:pic>
        <p:nvPicPr>
          <p:cNvPr id="61447" name="Picture 4" descr="https://www.kupikubok.ru/wa-data/public/shop/products/57/44/4457/images/14018/14018.540x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30300" y="2422525"/>
            <a:ext cx="1657350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1461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Региональный</a:t>
            </a:r>
            <a:r>
              <a:rPr lang="ru-RU" sz="2800" b="1" smtClean="0">
                <a:solidFill>
                  <a:srgbClr val="7030A0"/>
                </a:solidFill>
              </a:rPr>
              <a:t> проект инициативного бюджетирования «ВАМ РЕШАТЬ»</a:t>
            </a:r>
          </a:p>
        </p:txBody>
      </p:sp>
      <p:sp>
        <p:nvSpPr>
          <p:cNvPr id="624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450850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2019 году министерством финансов Нижегородской области реализован проект участия населения в модельном бюджете территории «Вам решать».</a:t>
            </a:r>
          </a:p>
          <a:p>
            <a:pPr marL="0" lvl="1" indent="450850">
              <a:buFont typeface="Arial" charset="0"/>
              <a:buNone/>
            </a:pPr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Основная цель проекта – рост уровня доверия населения к государственным органам исполнительной власти Нижегородской области посредством прямого участия граждан в распределении бюджетных средств.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По Тоншаевскому району по результатам конкурсного отбора из 5 проектов - 4 победителя, на сумму 15 млн. рублей, наибольшее количество голосов отдано: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проект «Ремонт автомобильной дороги по ул.Н.Трушкова в р.п.Тоншаево» 41,3% (984) голоса,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проект «Устройство детской площадки по ул.Кооперативная, 10 в р.п.Пижма» 17,4% (416) голосов, 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проект «Устройство детской площадки в п.Кировский 16,7% (397 голосов),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за проект « ремонт автомобильной дороги по ул.Космонавтов в р.п.Пижма» 12,8% (305 голосов).</a:t>
            </a:r>
          </a:p>
          <a:p>
            <a:pPr marL="0" indent="450850"/>
            <a:r>
              <a:rPr lang="ru-RU" sz="1600" smtClean="0">
                <a:latin typeface="Times New Roman" pitchFamily="18" charset="0"/>
                <a:cs typeface="Times New Roman" pitchFamily="18" charset="0"/>
              </a:rPr>
              <a:t>В 2020 году денежные средства на реализацию данных проектов будут выделены из областного бюджета</a:t>
            </a:r>
            <a:r>
              <a:rPr lang="ru-RU" sz="1600" smtClean="0"/>
              <a:t>. 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2467" name="Picture 2" descr="http://mf.nnov.ru:8025/images/header-ico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03838" y="4900613"/>
            <a:ext cx="154781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8" name="Picture 7" descr="logo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063" y="142875"/>
            <a:ext cx="10080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11"/>
          <p:cNvSpPr>
            <a:spLocks noGrp="1" noChangeArrowheads="1"/>
          </p:cNvSpPr>
          <p:nvPr>
            <p:ph type="title"/>
          </p:nvPr>
        </p:nvSpPr>
        <p:spPr>
          <a:xfrm>
            <a:off x="4562475" y="885825"/>
            <a:ext cx="7629525" cy="1323975"/>
          </a:xfrm>
        </p:spPr>
        <p:txBody>
          <a:bodyPr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Официальный сайт администрации </a:t>
            </a:r>
            <a:r>
              <a:rPr lang="ru-RU" sz="2000" dirty="0" err="1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Тоншаевского</a:t>
            </a:r>
            <a:r>
              <a:rPr lang="ru-RU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муниципального района  </a:t>
            </a:r>
            <a:r>
              <a:rPr lang="en-US" sz="20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http://www.tns.omsu-nnov.ru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/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Адрес электронной почты Управления финансов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: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fo_tonsh@mts-nn.ru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8"/>
          <p:cNvSpPr>
            <a:spLocks noChangeArrowheads="1"/>
          </p:cNvSpPr>
          <p:nvPr/>
        </p:nvSpPr>
        <p:spPr bwMode="auto">
          <a:xfrm>
            <a:off x="5030788" y="2209800"/>
            <a:ext cx="71612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chemeClr val="folHlink"/>
              </a:buClr>
              <a:defRPr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Информационно-аналитические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материалы по бюджету  </a:t>
            </a:r>
          </a:p>
        </p:txBody>
      </p:sp>
      <p:sp>
        <p:nvSpPr>
          <p:cNvPr id="6" name="Прямоугольник 9"/>
          <p:cNvSpPr>
            <a:spLocks noChangeArrowheads="1"/>
          </p:cNvSpPr>
          <p:nvPr/>
        </p:nvSpPr>
        <p:spPr bwMode="auto">
          <a:xfrm>
            <a:off x="6423025" y="2632075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http://tns.omsu-nnov.ru/?id=121999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Прямоугольник 8"/>
          <p:cNvSpPr>
            <a:spLocks noChangeArrowheads="1"/>
          </p:cNvSpPr>
          <p:nvPr/>
        </p:nvSpPr>
        <p:spPr bwMode="auto">
          <a:xfrm>
            <a:off x="5824538" y="3001963"/>
            <a:ext cx="71612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Интернет портал государственных и муниципальных </a:t>
            </a:r>
          </a:p>
          <a:p>
            <a:r>
              <a:rPr lang="ru-RU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услуг Нижегородской области</a:t>
            </a:r>
            <a:r>
              <a:rPr lang="en-US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http://gu.nnov.ru/</a:t>
            </a:r>
            <a:endParaRPr lang="ru-RU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3" name="Прямоугольник 9"/>
          <p:cNvSpPr>
            <a:spLocks noChangeArrowheads="1"/>
          </p:cNvSpPr>
          <p:nvPr/>
        </p:nvSpPr>
        <p:spPr bwMode="auto">
          <a:xfrm>
            <a:off x="3638550" y="3748088"/>
            <a:ext cx="94043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Официальный сайт Нижегородской области для размещения</a:t>
            </a:r>
          </a:p>
          <a:p>
            <a:pPr algn="ctr"/>
            <a:r>
              <a:rPr lang="ru-RU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информации О размещении государственных и муниципальных заказов </a:t>
            </a:r>
            <a:r>
              <a:rPr lang="en-US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http://www.goszakaz.nnov.ru/index.html</a:t>
            </a:r>
            <a:endParaRPr lang="ru-RU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4" name="Прямоугольник 10"/>
          <p:cNvSpPr>
            <a:spLocks noChangeArrowheads="1"/>
          </p:cNvSpPr>
          <p:nvPr/>
        </p:nvSpPr>
        <p:spPr bwMode="auto">
          <a:xfrm>
            <a:off x="5030788" y="4953000"/>
            <a:ext cx="71294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folHlink"/>
              </a:buClr>
            </a:pPr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Официальный сайт для размещения информации о государственных </a:t>
            </a:r>
          </a:p>
          <a:p>
            <a:r>
              <a:rPr lang="ru-RU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 муниципальных учреждениях </a:t>
            </a:r>
            <a:r>
              <a:rPr lang="en-US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http://bus.gov.ru/public/home.html</a:t>
            </a:r>
            <a:endParaRPr lang="ru-RU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5" name="Прямоугольник 10"/>
          <p:cNvSpPr>
            <a:spLocks noChangeArrowheads="1"/>
          </p:cNvSpPr>
          <p:nvPr/>
        </p:nvSpPr>
        <p:spPr bwMode="auto">
          <a:xfrm>
            <a:off x="4729163" y="369888"/>
            <a:ext cx="64928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Clr>
                <a:schemeClr val="folHlink"/>
              </a:buClr>
            </a:pP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КОНТАКТНАЯ  ИНФОРМАЦИЯ</a:t>
            </a:r>
          </a:p>
          <a:p>
            <a:pPr algn="ctr">
              <a:buClr>
                <a:schemeClr val="folHlink"/>
              </a:buClr>
            </a:pP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3575" y="369888"/>
            <a:ext cx="3898900" cy="61023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xtLst/>
        </p:spPr>
      </p:pic>
      <p:pic>
        <p:nvPicPr>
          <p:cNvPr id="63497" name="Рисунок 18" descr="Нижегородская область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3863" y="3197225"/>
            <a:ext cx="1112837" cy="110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8" name="Прямоугольник 19"/>
          <p:cNvSpPr>
            <a:spLocks noChangeArrowheads="1"/>
          </p:cNvSpPr>
          <p:nvPr/>
        </p:nvSpPr>
        <p:spPr bwMode="auto">
          <a:xfrm>
            <a:off x="773113" y="4619625"/>
            <a:ext cx="2952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b="1">
                <a:solidFill>
                  <a:srgbClr val="0070C0"/>
                </a:solidFill>
              </a:rPr>
              <a:t>Нижегородская область</a:t>
            </a:r>
            <a:endParaRPr lang="ru-RU" altLang="ru-RU">
              <a:solidFill>
                <a:srgbClr val="0070C0"/>
              </a:solidFill>
            </a:endParaRPr>
          </a:p>
        </p:txBody>
      </p:sp>
      <p:pic>
        <p:nvPicPr>
          <p:cNvPr id="63499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3113" y="4079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3000" y="200025"/>
            <a:ext cx="9029700" cy="62547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2171700" y="825500"/>
          <a:ext cx="9791700" cy="5588000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Приветствие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Приглашение на публичные слушания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"Бюджет для граждан"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государственного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семейного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 чем основано составление проекта бюджета муниципального района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происходит составление проекта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Бюджетный процесс - ежегодное формирование и исполнение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Модельный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             Группировка расходов бюджета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Сбалансированность бюджета по доходам и расходам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 чего состоит бюджетная система Тоншаевского муниципального района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456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ru-RU"/>
          </a:p>
        </p:txBody>
      </p:sp>
      <p:sp>
        <p:nvSpPr>
          <p:cNvPr id="4" name="Заголовок 3"/>
          <p:cNvSpPr txBox="1">
            <a:spLocks/>
          </p:cNvSpPr>
          <p:nvPr/>
        </p:nvSpPr>
        <p:spPr>
          <a:xfrm>
            <a:off x="3517900" y="212725"/>
            <a:ext cx="6426200" cy="523875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8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Содержание сборника</a:t>
            </a:r>
            <a:endParaRPr lang="ru-RU" sz="28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6554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963738" y="736600"/>
          <a:ext cx="9791700" cy="5634038"/>
        </p:xfrm>
        <a:graphic>
          <a:graphicData uri="http://schemas.openxmlformats.org/drawingml/2006/table">
            <a:tbl>
              <a:tblPr/>
              <a:tblGrid>
                <a:gridCol w="990600"/>
                <a:gridCol w="8801100"/>
              </a:tblGrid>
              <a:tr h="59372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 страниц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45720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направления бюджетной и налоговой политики Тоншаевсского муниципального района на 2020 год и на плановый период 2021 и 2022 годов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района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Структура доходов Тоншаевского муниципального района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Какие налоги уплачивают жители района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 распределяются расходы по основным функциям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21-23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показатели характеризующие Тоншаевский муниципальный район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24-26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Районный бюджет Тоншаевского муниципального района на 2020-2022 года расходов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межбюджетных расходов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Какую помощь из федерального и областного бюджета получает Тоншаевский муниципальный район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Особенности формирования бюджета , приоритеты формирования бюджета 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30-31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Распределение расходов бюджета Тоншаевского муниципального района на 2020-2022г по основным отраслям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Что такое программный бюджет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33-37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57200" marR="0" lvl="0" indent="0" algn="l" defTabSz="914400" rtl="0" eaLnBrk="1" fontAlgn="ctr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Основные муниципальные программы реализуемые в 2020-2022 годах в Тоншаевском муниципальном районе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Заголовок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596900"/>
          </a:xfrm>
        </p:spPr>
        <p:txBody>
          <a:bodyPr/>
          <a:lstStyle/>
          <a:p>
            <a:pPr algn="ctr"/>
            <a:r>
              <a:rPr lang="ru-RU" sz="280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Содержание сборника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944688" y="1504950"/>
          <a:ext cx="9686925" cy="4319588"/>
        </p:xfrm>
        <a:graphic>
          <a:graphicData uri="http://schemas.openxmlformats.org/drawingml/2006/table">
            <a:tbl>
              <a:tblPr/>
              <a:tblGrid>
                <a:gridCol w="1390650"/>
                <a:gridCol w="8296275"/>
              </a:tblGrid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Номера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страниц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</a:t>
                      </a: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38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образования Тоншаевского муниципального района на период 2015-2020 годов», утверждена постановлением Администрации Тоншаевского муниципального района № 165 от 12 ноября 2014 года 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39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культуры Тоншаевского муниципального района Нижегородской области на 2018-2020 годы» районе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40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МП «Развитие агропромышленного комплекса Тоншаевского муниципального района на 2015-2020г»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41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муниципального долга,  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42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447675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Предельный объем муниципального долга ,тыс.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43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Верхний предел муниципального долга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44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Объем расходов на обслуживание муниципального долга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45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45085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Муниципальные внутренние заимствования,  млн. руб.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46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Качество управления муниципальных районов по уровню открытости бюджетных данных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DEEF"/>
                    </a:solidFill>
                  </a:tcPr>
                </a:tc>
              </a:tr>
              <a:tr h="373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47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marL="357188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Calibri" pitchFamily="34" charset="0"/>
                          <a:cs typeface="Times New Roman" pitchFamily="18" charset="0"/>
                        </a:rPr>
                        <a:t>Контактная информация</a:t>
                      </a: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endParaRPr>
                    </a:p>
                  </a:txBody>
                  <a:tcPr marL="5080" marR="5080" marT="508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FF7"/>
                    </a:solidFill>
                  </a:tcPr>
                </a:tc>
              </a:tr>
            </a:tbl>
          </a:graphicData>
        </a:graphic>
      </p:graphicFrame>
      <p:pic>
        <p:nvPicPr>
          <p:cNvPr id="66600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338" y="103188"/>
            <a:ext cx="1008062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578100" y="119063"/>
            <a:ext cx="9029700" cy="828675"/>
          </a:xfrm>
        </p:spPr>
        <p:txBody>
          <a:bodyPr/>
          <a:lstStyle/>
          <a:p>
            <a:pPr algn="ctr"/>
            <a:r>
              <a:rPr 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Виды бюджета</a:t>
            </a:r>
            <a:endParaRPr lang="ru-RU" sz="280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98700" y="1014413"/>
            <a:ext cx="9309100" cy="17907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349750" y="1033463"/>
            <a:ext cx="68072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Государственный бюджет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Важнейший финансовый документ страны предназначенный для финансового обеспечения задач и функций государства и местного самоуправления. Бюджет Тоншаевского муниципального района это план доходов и расходов Тоншаевского муниципального района Нижегородской области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98700" y="2857500"/>
            <a:ext cx="9309100" cy="1790700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98700" y="4719638"/>
            <a:ext cx="9309100" cy="178911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1510" name="TextBox 8"/>
          <p:cNvSpPr txBox="1">
            <a:spLocks noChangeArrowheads="1"/>
          </p:cNvSpPr>
          <p:nvPr/>
        </p:nvSpPr>
        <p:spPr bwMode="auto">
          <a:xfrm>
            <a:off x="4460875" y="3097213"/>
            <a:ext cx="6696075" cy="147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Бюджет организации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Календарный план доходов и расходов организации, сформулированный в стоимостных и количественных величинах для принятия решений, планирования и контроля в процессе управления компании</a:t>
            </a:r>
          </a:p>
        </p:txBody>
      </p:sp>
      <p:sp>
        <p:nvSpPr>
          <p:cNvPr id="21511" name="TextBox 9"/>
          <p:cNvSpPr txBox="1">
            <a:spLocks noChangeArrowheads="1"/>
          </p:cNvSpPr>
          <p:nvPr/>
        </p:nvSpPr>
        <p:spPr bwMode="auto">
          <a:xfrm>
            <a:off x="4460875" y="5087938"/>
            <a:ext cx="669607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b="1">
                <a:solidFill>
                  <a:schemeClr val="bg1"/>
                </a:solidFill>
                <a:latin typeface="Calibri" pitchFamily="34" charset="0"/>
              </a:rPr>
              <a:t>Семейный бюджет</a:t>
            </a:r>
          </a:p>
          <a:p>
            <a:pPr algn="just"/>
            <a:r>
              <a:rPr lang="ru-RU">
                <a:solidFill>
                  <a:schemeClr val="bg1"/>
                </a:solidFill>
                <a:latin typeface="Calibri" pitchFamily="34" charset="0"/>
              </a:rPr>
              <a:t>Это план доходов и расходов семьи на определенный промежуток времени</a:t>
            </a:r>
          </a:p>
        </p:txBody>
      </p:sp>
      <p:pic>
        <p:nvPicPr>
          <p:cNvPr id="215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1613" y="1309688"/>
            <a:ext cx="1165225" cy="110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19425" y="3267075"/>
            <a:ext cx="990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rcRect/>
          <a:stretch/>
        </p:blipFill>
        <p:spPr bwMode="auto">
          <a:xfrm>
            <a:off x="3018977" y="5050346"/>
            <a:ext cx="991023" cy="1306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</p:pic>
      <p:pic>
        <p:nvPicPr>
          <p:cNvPr id="21515" name="Picture 7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3"/>
          <p:cNvSpPr txBox="1">
            <a:spLocks noChangeArrowheads="1"/>
          </p:cNvSpPr>
          <p:nvPr/>
        </p:nvSpPr>
        <p:spPr bwMode="auto">
          <a:xfrm>
            <a:off x="4225925" y="131763"/>
            <a:ext cx="67691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 </a:t>
            </a:r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Структура государственного бюджета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095500" y="990982"/>
            <a:ext cx="8623300" cy="5040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Государственный бюджет</a:t>
            </a:r>
            <a:endParaRPr lang="ru-RU" sz="3200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96680" y="1889865"/>
            <a:ext cx="4752528" cy="149416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доходы </a:t>
            </a:r>
            <a:r>
              <a:rPr lang="ru-RU" sz="1600" dirty="0"/>
              <a:t>– это </a:t>
            </a:r>
            <a:r>
              <a:rPr lang="ru-RU" sz="1600" dirty="0"/>
              <a:t>денежные средства, поступающие в безвозмездном и безвозвратном порядке в соответствии с законодательством Российской Федерации в </a:t>
            </a:r>
            <a:r>
              <a:rPr lang="ru-RU" sz="1600" dirty="0"/>
              <a:t>распоряжение </a:t>
            </a:r>
            <a:r>
              <a:rPr lang="ru-RU" sz="1600" dirty="0"/>
              <a:t>органов </a:t>
            </a:r>
            <a:r>
              <a:rPr lang="ru-RU" sz="1600" dirty="0"/>
              <a:t>государственной власти Российской Федерации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56466" y="3780780"/>
            <a:ext cx="223224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Налоговые доходы </a:t>
            </a:r>
            <a:r>
              <a:rPr lang="ru-RU" sz="1200" dirty="0"/>
              <a:t>– федеральные налоги и сборы. Их перечень и ставки определяются налоговым законодательством </a:t>
            </a:r>
            <a:r>
              <a:rPr lang="ru-RU" sz="1200" dirty="0"/>
              <a:t>РФ, а пропорции распределения между бюджетами разных уровней бюджетным законодательством РФ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7656" y="3789040"/>
            <a:ext cx="2952328" cy="208823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Неналоговые доходы </a:t>
            </a:r>
            <a:r>
              <a:rPr lang="ru-RU" sz="1200" dirty="0"/>
              <a:t>– доходы от имущества, находящегося в госсобственности или от деятельности; от продажи имущества, находящегося в госсобственности; от продажи земли и нематериальных активов; административные платежи и сборы; штрафные санкции, возмещение ущерба и прочие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739368" y="6042733"/>
            <a:ext cx="1656184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Безвозмездные поступления</a:t>
            </a:r>
            <a:endParaRPr lang="ru-RU" sz="16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980536" y="2204864"/>
            <a:ext cx="3168352" cy="367240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Государственные расходы-это экономические отношения, возникающие </a:t>
            </a:r>
            <a:r>
              <a:rPr lang="ru-RU" dirty="0"/>
              <a:t>в </a:t>
            </a:r>
            <a:r>
              <a:rPr lang="ru-RU" dirty="0"/>
              <a:t>связи с распределением фонда денежных средств государства и его использование по отраслевому, целевому и территориальному назначению</a:t>
            </a:r>
          </a:p>
        </p:txBody>
      </p:sp>
      <p:cxnSp>
        <p:nvCxnSpPr>
          <p:cNvPr id="12" name="Прямая соединительная линия 11"/>
          <p:cNvCxnSpPr>
            <a:endCxn id="0" idx="0"/>
          </p:cNvCxnSpPr>
          <p:nvPr/>
        </p:nvCxnSpPr>
        <p:spPr>
          <a:xfrm>
            <a:off x="9564688" y="1533525"/>
            <a:ext cx="0" cy="671513"/>
          </a:xfrm>
          <a:prstGeom prst="lin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40300" y="1533525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940300" y="3408363"/>
            <a:ext cx="0" cy="3730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670300" y="3408363"/>
            <a:ext cx="38100" cy="2633662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425700" y="3408363"/>
            <a:ext cx="0" cy="38100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2553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3"/>
          <p:cNvSpPr txBox="1">
            <a:spLocks noChangeArrowheads="1"/>
          </p:cNvSpPr>
          <p:nvPr/>
        </p:nvSpPr>
        <p:spPr bwMode="auto">
          <a:xfrm>
            <a:off x="4070350" y="217488"/>
            <a:ext cx="67691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Структура семейного бюджета</a:t>
            </a:r>
          </a:p>
        </p:txBody>
      </p:sp>
      <p:sp>
        <p:nvSpPr>
          <p:cNvPr id="23554" name="TextBox 4"/>
          <p:cNvSpPr txBox="1">
            <a:spLocks noChangeArrowheads="1"/>
          </p:cNvSpPr>
          <p:nvPr/>
        </p:nvSpPr>
        <p:spPr bwMode="auto">
          <a:xfrm>
            <a:off x="2635250" y="1568450"/>
            <a:ext cx="1879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Социальные выплаты(пенсия, стипендия, пособия)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430284" y="1460871"/>
            <a:ext cx="1299789" cy="1206635"/>
          </a:xfrm>
          <a:prstGeom prst="ellipse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6330950" y="1443038"/>
            <a:ext cx="1944688" cy="15113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доходы</a:t>
            </a:r>
            <a:endParaRPr lang="ru-RU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/>
            </a:extLst>
          </a:blip>
          <a:srcRect/>
          <a:stretch/>
        </p:blipFill>
        <p:spPr>
          <a:xfrm>
            <a:off x="8579197" y="1145391"/>
            <a:ext cx="1169171" cy="1022363"/>
          </a:xfrm>
          <a:prstGeom prst="ellipse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722140" y="2306918"/>
            <a:ext cx="1027710" cy="995559"/>
          </a:xfrm>
          <a:prstGeom prst="ellipse">
            <a:avLst/>
          </a:prstGeom>
        </p:spPr>
      </p:pic>
      <p:sp>
        <p:nvSpPr>
          <p:cNvPr id="23559" name="TextBox 9"/>
          <p:cNvSpPr txBox="1">
            <a:spLocks noChangeArrowheads="1"/>
          </p:cNvSpPr>
          <p:nvPr/>
        </p:nvSpPr>
        <p:spPr bwMode="auto">
          <a:xfrm>
            <a:off x="9748838" y="1450975"/>
            <a:ext cx="16176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Заработная плата</a:t>
            </a:r>
          </a:p>
        </p:txBody>
      </p:sp>
      <p:sp>
        <p:nvSpPr>
          <p:cNvPr id="23560" name="TextBox 10"/>
          <p:cNvSpPr txBox="1">
            <a:spLocks noChangeArrowheads="1"/>
          </p:cNvSpPr>
          <p:nvPr/>
        </p:nvSpPr>
        <p:spPr bwMode="auto">
          <a:xfrm>
            <a:off x="9748838" y="2446338"/>
            <a:ext cx="21129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Проценты от банковских вложений</a:t>
            </a:r>
          </a:p>
        </p:txBody>
      </p:sp>
      <p:sp>
        <p:nvSpPr>
          <p:cNvPr id="12" name="Овал 11"/>
          <p:cNvSpPr/>
          <p:nvPr/>
        </p:nvSpPr>
        <p:spPr>
          <a:xfrm>
            <a:off x="5462588" y="4068763"/>
            <a:ext cx="1951037" cy="1597025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/>
              <a:t>Семейные расходы</a:t>
            </a:r>
            <a:endParaRPr lang="ru-RU" sz="2000" b="1" dirty="0"/>
          </a:p>
        </p:txBody>
      </p:sp>
      <p:sp>
        <p:nvSpPr>
          <p:cNvPr id="23562" name="TextBox 12"/>
          <p:cNvSpPr txBox="1">
            <a:spLocks noChangeArrowheads="1"/>
          </p:cNvSpPr>
          <p:nvPr/>
        </p:nvSpPr>
        <p:spPr bwMode="auto">
          <a:xfrm>
            <a:off x="2163763" y="3571875"/>
            <a:ext cx="1906587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Одежда и обувь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3874265" y="3302477"/>
            <a:ext cx="1112037" cy="1184466"/>
          </a:xfrm>
          <a:prstGeom prst="ellipse">
            <a:avLst/>
          </a:prstGeom>
        </p:spPr>
      </p:pic>
      <p:sp>
        <p:nvSpPr>
          <p:cNvPr id="23564" name="TextBox 14"/>
          <p:cNvSpPr txBox="1">
            <a:spLocks noChangeArrowheads="1"/>
          </p:cNvSpPr>
          <p:nvPr/>
        </p:nvSpPr>
        <p:spPr bwMode="auto">
          <a:xfrm>
            <a:off x="850900" y="4405313"/>
            <a:ext cx="2052638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Культурно-бытовые услуги, путешествия и прочие расходы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2945703" y="4239225"/>
            <a:ext cx="1124789" cy="1103242"/>
          </a:xfrm>
          <a:prstGeom prst="ellipse">
            <a:avLst/>
          </a:prstGeom>
        </p:spPr>
      </p:pic>
      <p:sp>
        <p:nvSpPr>
          <p:cNvPr id="23566" name="TextBox 16"/>
          <p:cNvSpPr txBox="1">
            <a:spLocks noChangeArrowheads="1"/>
          </p:cNvSpPr>
          <p:nvPr/>
        </p:nvSpPr>
        <p:spPr bwMode="auto">
          <a:xfrm>
            <a:off x="1633538" y="5762625"/>
            <a:ext cx="2476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Налоги, страхование, доп образование, доп лечение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4043333" y="5386175"/>
            <a:ext cx="1036845" cy="1115022"/>
          </a:xfrm>
          <a:prstGeom prst="ellipse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539085" y="5643372"/>
            <a:ext cx="1071736" cy="1170357"/>
          </a:xfrm>
          <a:prstGeom prst="ellipse">
            <a:avLst/>
          </a:prstGeom>
        </p:spPr>
      </p:pic>
      <p:sp>
        <p:nvSpPr>
          <p:cNvPr id="23569" name="TextBox 19"/>
          <p:cNvSpPr txBox="1">
            <a:spLocks noChangeArrowheads="1"/>
          </p:cNvSpPr>
          <p:nvPr/>
        </p:nvSpPr>
        <p:spPr bwMode="auto">
          <a:xfrm>
            <a:off x="8870950" y="5924550"/>
            <a:ext cx="23844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b="1">
                <a:latin typeface="Times New Roman" pitchFamily="18" charset="0"/>
                <a:cs typeface="Times New Roman" pitchFamily="18" charset="0"/>
              </a:rPr>
              <a:t>Непродовольственные товары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7713660" y="3420429"/>
            <a:ext cx="1157826" cy="1135933"/>
          </a:xfrm>
          <a:prstGeom prst="ellipse">
            <a:avLst/>
          </a:prstGeom>
        </p:spPr>
      </p:pic>
      <p:sp>
        <p:nvSpPr>
          <p:cNvPr id="23571" name="TextBox 21"/>
          <p:cNvSpPr txBox="1">
            <a:spLocks noChangeArrowheads="1"/>
          </p:cNvSpPr>
          <p:nvPr/>
        </p:nvSpPr>
        <p:spPr bwMode="auto">
          <a:xfrm>
            <a:off x="9067800" y="3730625"/>
            <a:ext cx="1871663" cy="30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Питание</a:t>
            </a: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8695690" y="4619270"/>
            <a:ext cx="907708" cy="1083188"/>
          </a:xfrm>
          <a:prstGeom prst="roundRect">
            <a:avLst/>
          </a:prstGeom>
        </p:spPr>
      </p:pic>
      <p:sp>
        <p:nvSpPr>
          <p:cNvPr id="23573" name="TextBox 23"/>
          <p:cNvSpPr txBox="1">
            <a:spLocks noChangeArrowheads="1"/>
          </p:cNvSpPr>
          <p:nvPr/>
        </p:nvSpPr>
        <p:spPr bwMode="auto">
          <a:xfrm>
            <a:off x="9869488" y="4643438"/>
            <a:ext cx="1871662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>
                <a:latin typeface="Times New Roman" pitchFamily="18" charset="0"/>
                <a:cs typeface="Times New Roman" pitchFamily="18" charset="0"/>
              </a:rPr>
              <a:t>Обязательные коммунальные платежи</a:t>
            </a: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5807075" y="2168525"/>
            <a:ext cx="42068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flipH="1">
            <a:off x="8275638" y="1854200"/>
            <a:ext cx="303212" cy="762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 flipV="1">
            <a:off x="8139113" y="2513013"/>
            <a:ext cx="523875" cy="153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flipH="1">
            <a:off x="7304088" y="4238625"/>
            <a:ext cx="409575" cy="1666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>
            <a:stCxn id="23" idx="1"/>
          </p:cNvCxnSpPr>
          <p:nvPr/>
        </p:nvCxnSpPr>
        <p:spPr>
          <a:xfrm flipH="1" flipV="1">
            <a:off x="7413625" y="5003800"/>
            <a:ext cx="1282700" cy="1571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endCxn id="12" idx="5"/>
          </p:cNvCxnSpPr>
          <p:nvPr/>
        </p:nvCxnSpPr>
        <p:spPr>
          <a:xfrm flipH="1" flipV="1">
            <a:off x="7127875" y="5432425"/>
            <a:ext cx="411163" cy="4413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>
            <a:stCxn id="14" idx="6"/>
            <a:endCxn id="12" idx="1"/>
          </p:cNvCxnSpPr>
          <p:nvPr/>
        </p:nvCxnSpPr>
        <p:spPr>
          <a:xfrm>
            <a:off x="4986338" y="3894138"/>
            <a:ext cx="762000" cy="40798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16" idx="6"/>
          </p:cNvCxnSpPr>
          <p:nvPr/>
        </p:nvCxnSpPr>
        <p:spPr>
          <a:xfrm flipV="1">
            <a:off x="4070350" y="4732338"/>
            <a:ext cx="1392238" cy="587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flipV="1">
            <a:off x="5080000" y="5399088"/>
            <a:ext cx="546100" cy="2667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23583" name="Picture 7" descr="logo">
            <a:hlinkClick r:id="rId11"/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1028700" y="61913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82675" y="1666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2768600" y="166688"/>
            <a:ext cx="8750300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Сбалансированность бюджета по доходам и расходам – основополагающее требование, предъявляемое к органам исполнительной власти и органам местного самоуправления</a:t>
            </a:r>
          </a:p>
        </p:txBody>
      </p:sp>
      <p:pic>
        <p:nvPicPr>
          <p:cNvPr id="24579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27325" y="1587500"/>
            <a:ext cx="87312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658938" y="1993900"/>
            <a:ext cx="1109662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4468813" y="1643063"/>
            <a:ext cx="3741737" cy="1089025"/>
          </a:xfrm>
          <a:prstGeom prst="leftRightArrow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582" name="TextBox 9"/>
          <p:cNvSpPr txBox="1">
            <a:spLocks noChangeArrowheads="1"/>
          </p:cNvSpPr>
          <p:nvPr/>
        </p:nvSpPr>
        <p:spPr bwMode="auto">
          <a:xfrm>
            <a:off x="4791075" y="1895475"/>
            <a:ext cx="3097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>
                <a:latin typeface="Calibri" pitchFamily="34" charset="0"/>
              </a:rPr>
              <a:t>Бездефицитный  бюджет</a:t>
            </a:r>
          </a:p>
          <a:p>
            <a:pPr algn="ctr"/>
            <a:r>
              <a:rPr lang="ru-RU" sz="1600">
                <a:latin typeface="Calibri" pitchFamily="34" charset="0"/>
              </a:rPr>
              <a:t>Доходы=Расходы</a:t>
            </a:r>
          </a:p>
        </p:txBody>
      </p:sp>
      <p:pic>
        <p:nvPicPr>
          <p:cNvPr id="24583" name="Рисунок 10"/>
          <p:cNvPicPr>
            <a:picLocks noChangeAspect="1"/>
          </p:cNvPicPr>
          <p:nvPr/>
        </p:nvPicPr>
        <p:blipFill>
          <a:blip r:embed="rId5"/>
          <a:srcRect l="15479" t="7626" r="13789" b="12785"/>
          <a:stretch>
            <a:fillRect/>
          </a:stretch>
        </p:blipFill>
        <p:spPr bwMode="auto">
          <a:xfrm>
            <a:off x="8531225" y="1565275"/>
            <a:ext cx="868363" cy="124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4" name="TextBox 11"/>
          <p:cNvSpPr txBox="1">
            <a:spLocks noChangeArrowheads="1"/>
          </p:cNvSpPr>
          <p:nvPr/>
        </p:nvSpPr>
        <p:spPr bwMode="auto">
          <a:xfrm>
            <a:off x="9647238" y="1936750"/>
            <a:ext cx="11096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16025" y="2943225"/>
            <a:ext cx="1109663" cy="4016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6" name="Рисунок 1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2400" y="3435350"/>
            <a:ext cx="960438" cy="130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TextBox 15"/>
          <p:cNvSpPr txBox="1">
            <a:spLocks noChangeArrowheads="1"/>
          </p:cNvSpPr>
          <p:nvPr/>
        </p:nvSpPr>
        <p:spPr bwMode="auto">
          <a:xfrm>
            <a:off x="3638550" y="2921000"/>
            <a:ext cx="11080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pic>
        <p:nvPicPr>
          <p:cNvPr id="24588" name="Рисунок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25838" y="3232150"/>
            <a:ext cx="1249362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Выгнутая вниз стрелка 17"/>
          <p:cNvSpPr/>
          <p:nvPr/>
        </p:nvSpPr>
        <p:spPr>
          <a:xfrm>
            <a:off x="3848100" y="4386263"/>
            <a:ext cx="1282700" cy="536575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912987" y="5190996"/>
            <a:ext cx="4749552" cy="154776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Расходы</a:t>
            </a:r>
            <a:r>
              <a:rPr lang="en-US" dirty="0"/>
              <a:t>&gt;</a:t>
            </a:r>
            <a:r>
              <a:rPr lang="ru-RU" dirty="0"/>
              <a:t>Доходы</a:t>
            </a:r>
            <a:br>
              <a:rPr lang="ru-RU" dirty="0"/>
            </a:br>
            <a:r>
              <a:rPr lang="ru-RU" dirty="0"/>
              <a:t>В случае превышения расходов над доходами образуется дефицит бюджета(необходимы источники покрытия дефицита)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7143750" y="2860675"/>
            <a:ext cx="110966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</a:t>
            </a:r>
            <a:endParaRPr lang="ru-RU" sz="20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94" name="Рисунок 20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23138" y="3344863"/>
            <a:ext cx="1128712" cy="130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Выгнутая вверх стрелка 21"/>
          <p:cNvSpPr/>
          <p:nvPr/>
        </p:nvSpPr>
        <p:spPr>
          <a:xfrm>
            <a:off x="6737350" y="3403600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pic>
        <p:nvPicPr>
          <p:cNvPr id="24596" name="Рисунок 22"/>
          <p:cNvPicPr>
            <a:picLocks noChangeAspect="1"/>
          </p:cNvPicPr>
          <p:nvPr/>
        </p:nvPicPr>
        <p:blipFill>
          <a:blip r:embed="rId8"/>
          <a:srcRect l="15479" t="7626" r="13789" b="12785"/>
          <a:stretch>
            <a:fillRect/>
          </a:stretch>
        </p:blipFill>
        <p:spPr bwMode="auto">
          <a:xfrm>
            <a:off x="9161463" y="3198813"/>
            <a:ext cx="1309687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Выгнутая вниз стрелка 23"/>
          <p:cNvSpPr/>
          <p:nvPr/>
        </p:nvSpPr>
        <p:spPr>
          <a:xfrm>
            <a:off x="9485313" y="4305300"/>
            <a:ext cx="1352550" cy="503238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44863" y="5269436"/>
            <a:ext cx="4434471" cy="14693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Профицит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Доходы</a:t>
            </a:r>
            <a:r>
              <a:rPr lang="en-US" dirty="0"/>
              <a:t>&gt;</a:t>
            </a:r>
            <a:r>
              <a:rPr lang="ru-RU" dirty="0"/>
              <a:t>Расходы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 случае превышения доходов над расходами образуется профицит бюджета (можно накапливать резервы)</a:t>
            </a:r>
            <a:endParaRPr lang="ru-RU" dirty="0"/>
          </a:p>
        </p:txBody>
      </p:sp>
      <p:sp>
        <p:nvSpPr>
          <p:cNvPr id="24601" name="TextBox 25"/>
          <p:cNvSpPr txBox="1">
            <a:spLocks noChangeArrowheads="1"/>
          </p:cNvSpPr>
          <p:nvPr/>
        </p:nvSpPr>
        <p:spPr bwMode="auto">
          <a:xfrm>
            <a:off x="9363075" y="2860675"/>
            <a:ext cx="1109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Расходы</a:t>
            </a:r>
          </a:p>
        </p:txBody>
      </p:sp>
      <p:sp>
        <p:nvSpPr>
          <p:cNvPr id="27" name="Выгнутая вверх стрелка 26"/>
          <p:cNvSpPr/>
          <p:nvPr/>
        </p:nvSpPr>
        <p:spPr>
          <a:xfrm>
            <a:off x="889000" y="3678238"/>
            <a:ext cx="1109663" cy="606425"/>
          </a:xfrm>
          <a:prstGeom prst="curvedDownArrow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1817688" y="200025"/>
            <a:ext cx="10039350" cy="1325563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 чем основано составление проекта бюджета </a:t>
            </a:r>
            <a:b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8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  <a:endParaRPr lang="ru-RU" sz="2800" b="1" smtClean="0">
              <a:solidFill>
                <a:srgbClr val="7030A0"/>
              </a:solidFill>
            </a:endParaRPr>
          </a:p>
        </p:txBody>
      </p:sp>
      <p:pic>
        <p:nvPicPr>
          <p:cNvPr id="25602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30188"/>
            <a:ext cx="100806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2325634" y="1714488"/>
            <a:ext cx="9247290" cy="1071570"/>
          </a:xfrm>
          <a:prstGeom prst="round2Same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dirty="0"/>
              <a:t>Составление проекта бюджета  муниципального района основывается на: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254196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1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254196" y="3473245"/>
            <a:ext cx="2714644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Прогнозе социально – экономического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развития </a:t>
            </a:r>
            <a:r>
              <a:rPr lang="ru-RU" sz="16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Тоншаевского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района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57" y="2857496"/>
            <a:ext cx="2714644" cy="500066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2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929718" y="2897478"/>
            <a:ext cx="2643206" cy="428628"/>
          </a:xfrm>
          <a:prstGeom prst="roundRect">
            <a:avLst/>
          </a:prstGeom>
          <a:solidFill>
            <a:schemeClr val="accent2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/>
              <a:t>3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20519" y="3473245"/>
            <a:ext cx="2786082" cy="300039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налоговой и бюджетной политики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072594" y="3437526"/>
            <a:ext cx="2500330" cy="3071834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 муниципального района</a:t>
            </a:r>
          </a:p>
        </p:txBody>
      </p:sp>
      <p:pic>
        <p:nvPicPr>
          <p:cNvPr id="25624" name="Picture 7" descr="logo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625" y="260350"/>
            <a:ext cx="1008063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Шаблон в оформлении «Облачный шкипер»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_13665955_TF03460508.potx" id="{5DFBD78C-123E-43C4-B1D8-C87BD0916EA4}" vid="{61EFFEBC-D632-4584-AAF5-CCDDDB22578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DD01B8-816B-49B7-8C81-03AB51D87C54}">
  <ds:schemaRefs>
    <ds:schemaRef ds:uri="http://purl.org/dc/elements/1.1/"/>
    <ds:schemaRef ds:uri="http://purl.org/dc/terms/"/>
    <ds:schemaRef ds:uri="40262f94-9f35-4ac3-9a90-690165a166b7"/>
    <ds:schemaRef ds:uri="http://schemas.microsoft.com/office/2006/documentManagement/types"/>
    <ds:schemaRef ds:uri="http://www.w3.org/XML/1998/namespace"/>
    <ds:schemaRef ds:uri="a4f35948-e619-41b3-aa29-22878b09cfd2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Слайды в оформлении «Облачный шкипер»</Template>
  <TotalTime>2164</TotalTime>
  <Words>3834</Words>
  <Application>Microsoft Office PowerPoint</Application>
  <PresentationFormat>Произвольный</PresentationFormat>
  <Paragraphs>888</Paragraphs>
  <Slides>49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7" baseType="lpstr">
      <vt:lpstr>Calibri</vt:lpstr>
      <vt:lpstr>Arial</vt:lpstr>
      <vt:lpstr>Cambria</vt:lpstr>
      <vt:lpstr>Times New Roman</vt:lpstr>
      <vt:lpstr>Trebuchet MS</vt:lpstr>
      <vt:lpstr>Verdana</vt:lpstr>
      <vt:lpstr>Шаблон в оформлении «Облачный шкипер»</vt:lpstr>
      <vt:lpstr>Диаграмма Microsoft Excel</vt:lpstr>
      <vt:lpstr>Слайд 1</vt:lpstr>
      <vt:lpstr>Уважаемые жители  Тоншаевского муниципального района</vt:lpstr>
      <vt:lpstr>ПУБЛИЧНЫЕ СЛУШАНИЯ ПО ПРОЕКТУ БЮДЖЕТА </vt:lpstr>
      <vt:lpstr>Что такое «Бюджет для граждан»?</vt:lpstr>
      <vt:lpstr>Виды бюджета</vt:lpstr>
      <vt:lpstr>Слайд 6</vt:lpstr>
      <vt:lpstr>Слайд 7</vt:lpstr>
      <vt:lpstr>Слайд 8</vt:lpstr>
      <vt:lpstr>На чем основано составление проекта бюджета  муниципального района</vt:lpstr>
      <vt:lpstr>Слайд 10</vt:lpstr>
      <vt:lpstr>Бюджетный процесс  - ежегодное формирование и исполнение бюджета</vt:lpstr>
      <vt:lpstr>МОДЕЛЬНЫЙ БЮДЖЕТ новый этап межбюджетных отношений </vt:lpstr>
      <vt:lpstr>Группировка расходов бюджета</vt:lpstr>
      <vt:lpstr>Сбалансированность районного  бюджета  по доходам и расходам </vt:lpstr>
      <vt:lpstr>Из чего состоит бюджетная система Тоншаевского муниципального района</vt:lpstr>
      <vt:lpstr>Основные направления бюджетной и налоговой политики Тоншаевского муниципального района на 2020-2022г</vt:lpstr>
      <vt:lpstr>Слайд 17</vt:lpstr>
      <vt:lpstr>Слайд 18</vt:lpstr>
      <vt:lpstr>Слайд 19</vt:lpstr>
      <vt:lpstr>Основные показатели характеризующие Тоншаевский муниципальный район</vt:lpstr>
      <vt:lpstr>Слайд 21</vt:lpstr>
      <vt:lpstr>Слайд 22</vt:lpstr>
      <vt:lpstr>Районный бюджет  Тоншаевского муниципального района  на 2020-2022 года </vt:lpstr>
      <vt:lpstr>Районный бюджет  Тоншаевского муниципального района  на 2020-2022 года</vt:lpstr>
      <vt:lpstr>  Районный бюджет  Тоншаевского района на 2020-2022 года  </vt:lpstr>
      <vt:lpstr> Межбюджетные трансферты – основной вид безвозмездных перечислений.  Это денежные средства, перечисляемые из одного бюджета бюджетной системы Российской Федерации другому. </vt:lpstr>
      <vt:lpstr>Какую помощь из федерального и областного бюджета получает Тоншаевский муниципальный район </vt:lpstr>
      <vt:lpstr>Особенности формирования бюджета Тоншаевского муниципального района</vt:lpstr>
      <vt:lpstr> Распределение расходов бюджета Тоншаевского муниципального района на 2020-2022г по основным отраслям </vt:lpstr>
      <vt:lpstr>Распределение расходов бюджета Тоншаевского муниципального района на 2020-2022г  по основным отраслям </vt:lpstr>
      <vt:lpstr>Программный бюджет – отличается от традиционного тем ,что все или почти все расходы включены в программы и каждая программа своей целью прямо увязана с той или иной стратегической задачей деятельности ведомства </vt:lpstr>
      <vt:lpstr> Основные муниципальные программы реализуемые в 2019-2022 годах в Тоншаевском муниципальном районе </vt:lpstr>
      <vt:lpstr>Основные муниципальные программы реализуемые в 2019-2022 годах в Тоншаевском муниципальном районе</vt:lpstr>
      <vt:lpstr>Основные муниципальные программы реализуемые в 2019-2022 годах в Тоншаевском муниципальном районе </vt:lpstr>
      <vt:lpstr>Основные муниципальные программы реализуемые  в 2019-2022 годах в Тоншаевском муниципальном районе </vt:lpstr>
      <vt:lpstr>  Как распределяются расходы муниципального бюджета на 2019-2022г  </vt:lpstr>
      <vt:lpstr>  МП «Развитие образования Тоншаевского муниципального района на период 2015-2020 годов», утверждена постановлением Администрации Тоншаевского муниципального района № 165 от 12 ноября 2014 года    </vt:lpstr>
      <vt:lpstr>МП «Развитие культуры Тоншаевского муниципального района Нижегородской области на 2018-2020 годы»</vt:lpstr>
      <vt:lpstr>МП «Развитие агропромышленного комплекса Тоншаевского муниципального района на 2015-2020г»</vt:lpstr>
      <vt:lpstr>Слайд 40</vt:lpstr>
      <vt:lpstr>Верхний предел муниципального долга </vt:lpstr>
      <vt:lpstr>Объем расходов на обслуживание муниципального долга </vt:lpstr>
      <vt:lpstr>Слайд 43</vt:lpstr>
      <vt:lpstr>Качество управления муниципальных районов по уровню открытости бюджетных данных </vt:lpstr>
      <vt:lpstr>Региональный проект инициативного бюджетирования «ВАМ РЕШАТЬ»</vt:lpstr>
      <vt:lpstr>Официальный сайт администрации Тоншаевского муниципального района  http://www.tns.omsu-nnov.ru Адрес электронной почты Управления финансов:  fo_tonsh@mts-nn.ru</vt:lpstr>
      <vt:lpstr>Содержание сборника</vt:lpstr>
      <vt:lpstr>Слайд 48</vt:lpstr>
      <vt:lpstr>Содержание сборника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FO</dc:creator>
  <cp:lastModifiedBy>FO</cp:lastModifiedBy>
  <cp:revision>454</cp:revision>
  <dcterms:created xsi:type="dcterms:W3CDTF">2018-11-28T11:01:22Z</dcterms:created>
  <dcterms:modified xsi:type="dcterms:W3CDTF">2020-03-02T05:42:41Z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  <property fmtid="{D5CDD505-2E9C-101B-9397-08002B2CF9AE}" pid="12" name="VSO item id">
    <vt:lpwstr/>
  </property>
  <property fmtid="{D5CDD505-2E9C-101B-9397-08002B2CF9AE}" pid="13" name="Assetid ">
    <vt:lpwstr/>
  </property>
  <property fmtid="{D5CDD505-2E9C-101B-9397-08002B2CF9AE}" pid="14" name="Item Details">
    <vt:lpwstr/>
  </property>
  <property fmtid="{D5CDD505-2E9C-101B-9397-08002B2CF9AE}" pid="15" name="Template details">
    <vt:lpwstr/>
  </property>
</Properties>
</file>